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1879263" cy="8280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0000"/>
    <a:srgbClr val="B67A59"/>
    <a:srgbClr val="D40000"/>
    <a:srgbClr val="0080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260" y="-96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0" y="6544197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103631" y="406800"/>
            <a:ext cx="3672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ПРЕБЫВАНИЕ </a:t>
            </a:r>
          </a:p>
          <a:p>
            <a:pPr algn="ctr"/>
            <a:r>
              <a:rPr lang="ru-RU" sz="27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27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РЕЗЕРВЕ</a:t>
            </a:r>
            <a:endParaRPr lang="ru-RU" sz="27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80000" y="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ШЕСТЬ </a:t>
            </a:r>
          </a:p>
          <a:p>
            <a:pPr algn="ctr"/>
            <a:r>
              <a:rPr lang="ru-RU" sz="27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ШАГОВ</a:t>
            </a:r>
            <a:endParaRPr lang="ru-RU" sz="2700" b="1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936476"/>
              </p:ext>
            </p:extLst>
          </p:nvPr>
        </p:nvGraphicFramePr>
        <p:xfrm>
          <a:off x="179999" y="947652"/>
          <a:ext cx="3876611" cy="693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611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6263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4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Подача заявления в военный комиссариат о поступлении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4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резерв</a:t>
                      </a:r>
                      <a:endParaRPr lang="ru-RU" sz="14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667659"/>
                  </a:ext>
                </a:extLst>
              </a:tr>
              <a:tr h="1058669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4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Тестирование на профессиональную </a:t>
                      </a:r>
                    </a:p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4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пригодность и медицинская комиссия</a:t>
                      </a:r>
                      <a:endParaRPr lang="ru-RU" sz="14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8818359"/>
                  </a:ext>
                </a:extLst>
              </a:tr>
              <a:tr h="578347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4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проверочных мероприятий </a:t>
                      </a:r>
                      <a:endParaRPr lang="ru-RU" sz="14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5301289"/>
                  </a:ext>
                </a:extLst>
              </a:tr>
              <a:tr h="818508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4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Убытие в воинскую часть</a:t>
                      </a:r>
                    </a:p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4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предписанием от военного комиссариата</a:t>
                      </a:r>
                      <a:endParaRPr lang="ru-RU" sz="14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6948285"/>
                  </a:ext>
                </a:extLst>
              </a:tr>
              <a:tr h="105866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4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Сдача нормативов</a:t>
                      </a:r>
                      <a:r>
                        <a:rPr lang="ru-RU" sz="1400" b="1" i="0" spc="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4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физической подготовке,</a:t>
                      </a:r>
                      <a:r>
                        <a:rPr lang="ru-RU" sz="1400" b="1" i="0" spc="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прохождение аттестационной комиссии</a:t>
                      </a:r>
                      <a:endParaRPr lang="ru-RU" sz="14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685291"/>
                  </a:ext>
                </a:extLst>
              </a:tr>
              <a:tr h="871063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4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Заключение контракта сроком на 3 года, 5 лет и до наступления предельного возраста</a:t>
                      </a:r>
                      <a:endParaRPr lang="ru-RU" sz="1400" b="1" i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9066652"/>
                  </a:ext>
                </a:extLst>
              </a:tr>
              <a:tr h="1834762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оформления обращаться</a:t>
                      </a:r>
                      <a:r>
                        <a:rPr lang="ru-RU" sz="12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военный комиссариат Зимовниковского, Дубовского, Заветинского и Ремонтненского районов Ростовской области п.Зимовники, пер. Богдановский, 10</a:t>
                      </a:r>
                    </a:p>
                    <a:p>
                      <a:pPr algn="just"/>
                      <a:r>
                        <a:rPr lang="ru-RU" sz="12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 номерам: 8 (863-76) 3-26-85</a:t>
                      </a:r>
                    </a:p>
                    <a:p>
                      <a:pPr algn="just"/>
                      <a:r>
                        <a:rPr lang="ru-RU" sz="12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ru-RU" sz="12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8-928-169-34-9</a:t>
                      </a:r>
                      <a:r>
                        <a:rPr lang="ru-RU" sz="15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just"/>
                      <a:r>
                        <a:rPr lang="ru-RU" sz="15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 в   </a:t>
                      </a:r>
                      <a:r>
                        <a:rPr lang="ru-RU" sz="1200" b="1" i="0" kern="1200" spc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Администрации сельских поселений по месту жительства</a:t>
                      </a:r>
                    </a:p>
                  </a:txBody>
                  <a:tcPr marL="72000" marR="7200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4241856"/>
                  </a:ext>
                </a:extLst>
              </a:tr>
            </a:tbl>
          </a:graphicData>
        </a:graphic>
      </p:graphicFrame>
      <p:pic>
        <p:nvPicPr>
          <p:cNvPr id="71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63" t="8016" r="67562" b="58823"/>
          <a:stretch/>
        </p:blipFill>
        <p:spPr bwMode="auto">
          <a:xfrm>
            <a:off x="327338" y="1027501"/>
            <a:ext cx="223520" cy="4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54" t="11033" r="51077" b="62862"/>
          <a:stretch/>
        </p:blipFill>
        <p:spPr bwMode="auto">
          <a:xfrm>
            <a:off x="308403" y="1994309"/>
            <a:ext cx="274320" cy="3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26" t="11563" r="35276" b="62772"/>
          <a:stretch/>
        </p:blipFill>
        <p:spPr bwMode="auto">
          <a:xfrm>
            <a:off x="287000" y="2839928"/>
            <a:ext cx="263834" cy="3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877" t="10879" b="62874"/>
          <a:stretch/>
        </p:blipFill>
        <p:spPr bwMode="auto">
          <a:xfrm>
            <a:off x="267744" y="4370064"/>
            <a:ext cx="276788" cy="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23" t="8505" r="16511" b="62709"/>
          <a:stretch/>
        </p:blipFill>
        <p:spPr bwMode="auto">
          <a:xfrm>
            <a:off x="272983" y="3388834"/>
            <a:ext cx="304800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027262" y="6760351"/>
            <a:ext cx="36720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ЗАКЛЮЧАЙ КОНТРАКТ</a:t>
            </a:r>
          </a:p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ПРЕБЫВАНИИ </a:t>
            </a:r>
          </a:p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РЕЗЕРВЕ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9709227" y="76514"/>
            <a:ext cx="2271298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Б</a:t>
            </a:r>
            <a:r>
              <a:rPr lang="ru-RU" sz="2000" b="1" spc="300" dirty="0" smtClean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оевой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А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рмейский</a:t>
            </a:r>
            <a:r>
              <a:rPr lang="ru-RU" sz="20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 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Р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езерв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С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траны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344573" y="4543958"/>
            <a:ext cx="3672000" cy="1597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200" b="1" dirty="0" smtClean="0">
                <a:ln w="12700">
                  <a:solidFill>
                    <a:srgbClr val="002060"/>
                  </a:solidFill>
                </a:ln>
                <a:solidFill>
                  <a:srgbClr val="D30000"/>
                </a:solidFill>
                <a:latin typeface="Arial Black" panose="020B0A04020102020204" pitchFamily="34" charset="0"/>
              </a:rPr>
              <a:t>ТВОЙ ПРАВИЛЬНЫЙ ВЫБОР</a:t>
            </a:r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5693" y="2080952"/>
            <a:ext cx="3960000" cy="2231468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nklk.ru/dll_image/6606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0437" y="121801"/>
            <a:ext cx="1440000" cy="144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bogatyr.club/uploads/posts/2023-03/1678227575_bogatyr-club-p-krasivie-tsifri-foni-vkontakte-74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3" t="48676" r="71665" b="22686"/>
          <a:stretch/>
        </p:blipFill>
        <p:spPr bwMode="auto">
          <a:xfrm>
            <a:off x="281618" y="5447603"/>
            <a:ext cx="335280" cy="4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844219" y="7210495"/>
            <a:ext cx="419082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ДОСТОЙНЫЙ ВЫБОР </a:t>
            </a:r>
            <a:endParaRPr lang="ru-RU" sz="22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ПАТРИОТА РОССИИ</a:t>
            </a:r>
            <a:r>
              <a:rPr lang="ru-RU" sz="22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endParaRPr lang="ru-RU" sz="22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https://papik.pro/uploads/posts/2023-02/1675760931_papik-pro-p-soldat-rf-risunok-1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000" b="75556" l="3069" r="97473">
                        <a14:backgroundMark x1="61372" y1="45778" x2="61372" y2="45778"/>
                        <a14:backgroundMark x1="61913" y1="50444" x2="61913" y2="50444"/>
                        <a14:backgroundMark x1="62996" y1="50889" x2="62996" y2="50889"/>
                        <a14:backgroundMark x1="60108" y1="33333" x2="60108" y2="33333"/>
                        <a14:backgroundMark x1="60108" y1="33333" x2="60108" y2="33333"/>
                        <a14:backgroundMark x1="90975" y1="18444" x2="90975" y2="1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2" r="1987" b="23375"/>
          <a:stretch/>
        </p:blipFill>
        <p:spPr bwMode="auto">
          <a:xfrm flipH="1">
            <a:off x="3957320" y="1706831"/>
            <a:ext cx="3793749" cy="4929416"/>
          </a:xfrm>
          <a:prstGeom prst="rect">
            <a:avLst/>
          </a:prstGeom>
          <a:noFill/>
          <a:effectLst>
            <a:glow rad="38100">
              <a:schemeClr val="accent6">
                <a:lumMod val="60000"/>
                <a:lumOff val="40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0" y="6544197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0000" y="4063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ДЕНЕЖНОЕ СОДЕРЖАНИЕ</a:t>
            </a:r>
            <a:endParaRPr lang="ru-RU" sz="2700" b="1" i="1" spc="-30" dirty="0" smtClean="0">
              <a:ln w="12700">
                <a:solidFill>
                  <a:srgbClr val="FF000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4131359"/>
              </p:ext>
            </p:extLst>
          </p:nvPr>
        </p:nvGraphicFramePr>
        <p:xfrm>
          <a:off x="180000" y="1584000"/>
          <a:ext cx="3600000" cy="261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ЗА ПРЕБЫВАНИЕ </a:t>
                      </a:r>
                    </a:p>
                    <a:p>
                      <a:pPr algn="ctr"/>
                      <a:r>
                        <a:rPr lang="ru-RU" sz="19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 РЕЗЕРВЕ </a:t>
                      </a:r>
                    </a:p>
                    <a:p>
                      <a:pPr algn="ctr"/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(ежемесячно, кроме периодов участия в военных сборах)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9395819"/>
                  </a:ext>
                </a:extLst>
              </a:tr>
              <a:tr h="11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рядовой: от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2 700 </a:t>
                      </a:r>
                      <a:r>
                        <a:rPr lang="ru-RU" sz="1750" b="1" i="0" kern="120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сержант: от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офицер: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 от 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8000" marR="36000" marT="72000" marB="108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685291"/>
                  </a:ext>
                </a:extLst>
              </a:tr>
            </a:tbl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4114141" y="4063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ЛЬГОТЫ </a:t>
            </a:r>
          </a:p>
          <a:p>
            <a:pPr algn="ctr"/>
            <a:r>
              <a:rPr lang="ru-RU" sz="27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ГАРАНТИИ</a:t>
            </a:r>
            <a:endParaRPr lang="ru-RU" sz="2700" b="1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7700809"/>
              </p:ext>
            </p:extLst>
          </p:nvPr>
        </p:nvGraphicFramePr>
        <p:xfrm>
          <a:off x="4142651" y="1584000"/>
          <a:ext cx="3600000" cy="513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11822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8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</a:p>
                    <a:p>
                      <a:pPr marL="0" indent="0" algn="ctr">
                        <a:lnSpc>
                          <a:spcPct val="98000"/>
                        </a:lnSpc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рабочего места и средней заработной платы на период участия в военных сборах (тренировочных занятиях)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667659"/>
                  </a:ext>
                </a:extLst>
              </a:tr>
              <a:tr h="1732245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</a:t>
                      </a:r>
                      <a:endParaRPr lang="ru-RU" sz="170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обмундированием на весь период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пребывания в резерве;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трехразовым питанием,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врачебной помощью</a:t>
                      </a:r>
                      <a:r>
                        <a:rPr lang="ru-RU" sz="150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лекарствами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период </a:t>
                      </a:r>
                      <a:r>
                        <a:rPr lang="ru-RU" sz="1500" b="1" i="0" spc="-30" dirty="0" err="1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сборовых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мероприятий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8818359"/>
                  </a:ext>
                </a:extLst>
              </a:tr>
              <a:tr h="1285278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СТРАХОВАНИЕ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жизни и здоровья за счет средств федерального бюджета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исполнении обязанностей военной службы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5301289"/>
                  </a:ext>
                </a:extLst>
              </a:tr>
              <a:tr h="930221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БЕСПЛАТНЫЙ ПРОЕЗД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месту проведения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военных сборов и обратно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6948285"/>
                  </a:ext>
                </a:extLst>
              </a:tr>
            </a:tbl>
          </a:graphicData>
        </a:graphic>
      </p:graphicFrame>
      <p:pic>
        <p:nvPicPr>
          <p:cNvPr id="4118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49" r="-3791" b="25462"/>
          <a:stretch/>
        </p:blipFill>
        <p:spPr bwMode="auto">
          <a:xfrm flipH="1">
            <a:off x="3843293" y="6852765"/>
            <a:ext cx="4529962" cy="14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3219668"/>
              </p:ext>
            </p:extLst>
          </p:nvPr>
        </p:nvGraphicFramePr>
        <p:xfrm>
          <a:off x="180000" y="4431557"/>
          <a:ext cx="3600000" cy="232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946197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ЗА УЧАСТИЕ </a:t>
                      </a:r>
                    </a:p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 ВОЕННЫХ СБОРАХ</a:t>
                      </a:r>
                    </a:p>
                    <a:p>
                      <a:pPr algn="ctr"/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(в зависимости от должности)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9395819"/>
                  </a:ext>
                </a:extLst>
              </a:tr>
              <a:tr h="13326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рядовой: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750" b="1" i="0" kern="120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сержант: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офицер:</a:t>
                      </a:r>
                      <a:r>
                        <a:rPr lang="ru-RU" sz="175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51 900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2000" marB="108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685291"/>
                  </a:ext>
                </a:extLst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8048282" y="4068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ТРЕБОВАНИЯ</a:t>
            </a:r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sz="2700" b="1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 КАНДИДАТАМ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2283431"/>
              </p:ext>
            </p:extLst>
          </p:nvPr>
        </p:nvGraphicFramePr>
        <p:xfrm>
          <a:off x="8085020" y="1584000"/>
          <a:ext cx="3600000" cy="267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ПО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ВОЗРАСТУ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9395819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прапорщики, 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сержанты и солдаты 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младшие офицеры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лет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старшие офицеры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лет</a:t>
                      </a: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685291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461513"/>
              </p:ext>
            </p:extLst>
          </p:nvPr>
        </p:nvGraphicFramePr>
        <p:xfrm>
          <a:off x="8085020" y="4431600"/>
          <a:ext cx="3600000" cy="227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="" xmlns:a16="http://schemas.microsoft.com/office/drawing/2014/main" val="21258209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ПО ЗДОРОВЬЮ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9395819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годен к военной службе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годен к военной службе 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 незначительными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ограничениями</a:t>
                      </a:r>
                      <a:endParaRPr lang="ru-RU" sz="1800" b="1" i="0" spc="-30" dirty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685291"/>
                  </a:ext>
                </a:extLst>
              </a:tr>
            </a:tbl>
          </a:graphicData>
        </a:graphic>
      </p:graphicFrame>
      <p:pic>
        <p:nvPicPr>
          <p:cNvPr id="1032" name="Picture 8" descr="https://catherineasquithgallery.com/uploads/posts/2021-02/1614525011_58-p-voennii-na-belom-fone-74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31" r="-593" b="37128"/>
          <a:stretch/>
        </p:blipFill>
        <p:spPr bwMode="auto">
          <a:xfrm>
            <a:off x="-1415" y="6240277"/>
            <a:ext cx="4085863" cy="2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lipart-library.com/images_k/kneeling-soldier-silhouette/kneeling-soldier-silhouette-7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677" b="28437"/>
          <a:stretch/>
        </p:blipFill>
        <p:spPr bwMode="auto">
          <a:xfrm>
            <a:off x="8364217" y="6671483"/>
            <a:ext cx="3515043" cy="15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8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</TotalTime>
  <Words>307</Words>
  <Application>Microsoft Office PowerPoint</Application>
  <PresentationFormat>Произвольный</PresentationFormat>
  <Paragraphs>74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Отдел ВК РО</cp:lastModifiedBy>
  <cp:revision>170</cp:revision>
  <cp:lastPrinted>2023-09-25T09:11:44Z</cp:lastPrinted>
  <dcterms:created xsi:type="dcterms:W3CDTF">2021-07-14T05:01:48Z</dcterms:created>
  <dcterms:modified xsi:type="dcterms:W3CDTF">2025-06-16T09:58:04Z</dcterms:modified>
</cp:coreProperties>
</file>