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19"/>
  </p:notesMasterIdLst>
  <p:sldIdLst>
    <p:sldId id="308" r:id="rId2"/>
    <p:sldId id="256" r:id="rId3"/>
    <p:sldId id="258" r:id="rId4"/>
    <p:sldId id="284" r:id="rId5"/>
    <p:sldId id="264" r:id="rId6"/>
    <p:sldId id="269" r:id="rId7"/>
    <p:sldId id="267" r:id="rId8"/>
    <p:sldId id="268" r:id="rId9"/>
    <p:sldId id="270" r:id="rId10"/>
    <p:sldId id="312" r:id="rId11"/>
    <p:sldId id="273" r:id="rId12"/>
    <p:sldId id="274" r:id="rId13"/>
    <p:sldId id="285" r:id="rId14"/>
    <p:sldId id="286" r:id="rId15"/>
    <p:sldId id="288" r:id="rId16"/>
    <p:sldId id="294" r:id="rId17"/>
    <p:sldId id="309" r:id="rId18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moskalenko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EB43"/>
    <a:srgbClr val="00FFCC"/>
    <a:srgbClr val="D60093"/>
    <a:srgbClr val="A2F8E1"/>
    <a:srgbClr val="891753"/>
    <a:srgbClr val="000066"/>
    <a:srgbClr val="29A10D"/>
    <a:srgbClr val="B36ECE"/>
    <a:srgbClr val="FF505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7" autoAdjust="0"/>
    <p:restoredTop sz="94709" autoAdjust="0"/>
  </p:normalViewPr>
  <p:slideViewPr>
    <p:cSldViewPr>
      <p:cViewPr varScale="1">
        <p:scale>
          <a:sx n="83" d="100"/>
          <a:sy n="83" d="100"/>
        </p:scale>
        <p:origin x="149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sz="1800" dirty="0">
                <a:solidFill>
                  <a:schemeClr val="tx1"/>
                </a:solidFill>
              </a:rPr>
              <a:t>Структура налоговых и неналоговых доходов </a:t>
            </a:r>
            <a:r>
              <a:rPr lang="ru-RU" dirty="0">
                <a:solidFill>
                  <a:schemeClr val="tx1"/>
                </a:solidFill>
              </a:rPr>
              <a:t>местного </a:t>
            </a:r>
            <a:r>
              <a:rPr lang="ru-RU" sz="1800" dirty="0">
                <a:solidFill>
                  <a:schemeClr val="tx1"/>
                </a:solidFill>
              </a:rPr>
              <a:t>бюджета в </a:t>
            </a:r>
            <a:r>
              <a:rPr lang="ru-RU" sz="1800" dirty="0" smtClean="0">
                <a:solidFill>
                  <a:schemeClr val="tx1"/>
                </a:solidFill>
              </a:rPr>
              <a:t>2025</a:t>
            </a:r>
          </a:p>
          <a:p>
            <a:pPr>
              <a:defRPr>
                <a:solidFill>
                  <a:schemeClr val="bg1"/>
                </a:solidFill>
              </a:defRPr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году, тыс. рублей</a:t>
            </a:r>
          </a:p>
        </c:rich>
      </c:tx>
      <c:layout>
        <c:manualLayout>
          <c:xMode val="edge"/>
          <c:yMode val="edge"/>
          <c:x val="0.11339529848726637"/>
          <c:y val="8.996151331553647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местного бюджета в 2018 году</c:v>
                </c:pt>
              </c:strCache>
            </c:strRef>
          </c:tx>
          <c:explosion val="13"/>
          <c:dLbls>
            <c:dLbl>
              <c:idx val="4"/>
              <c:layout>
                <c:manualLayout>
                  <c:x val="2.0445351213639804E-2"/>
                  <c:y val="-2.71552625641661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BA2-4529-B5EE-C8DFB8962BE7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Неналоговые доходы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Госпошлина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1731.1</c:v>
                </c:pt>
                <c:pt idx="1">
                  <c:v>5374.5</c:v>
                </c:pt>
                <c:pt idx="2">
                  <c:v>1652.3</c:v>
                </c:pt>
                <c:pt idx="3">
                  <c:v>7128.7</c:v>
                </c:pt>
                <c:pt idx="4">
                  <c:v>139</c:v>
                </c:pt>
                <c:pt idx="5">
                  <c:v>3.1</c:v>
                </c:pt>
                <c:pt idx="6">
                  <c:v>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C-4093-AE1D-79F380AC0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977911293613034E-2"/>
          <c:y val="0.1252820872690924"/>
          <c:w val="0.91369671446097123"/>
          <c:h val="0.802785601742573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2025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1731.1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8-436D-86EC-49BFCDC489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2026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1956.6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38-436D-86EC-49BFCDC489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2027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2090.6999999999998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38-436D-86EC-49BFCDC489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00858496"/>
        <c:axId val="102637952"/>
        <c:axId val="94959808"/>
      </c:bar3DChart>
      <c:catAx>
        <c:axId val="10085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637952"/>
        <c:crosses val="autoZero"/>
        <c:auto val="1"/>
        <c:lblAlgn val="ctr"/>
        <c:lblOffset val="100"/>
        <c:noMultiLvlLbl val="0"/>
      </c:catAx>
      <c:valAx>
        <c:axId val="102637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0858496"/>
        <c:crosses val="autoZero"/>
        <c:crossBetween val="between"/>
      </c:valAx>
      <c:serAx>
        <c:axId val="94959808"/>
        <c:scaling>
          <c:orientation val="minMax"/>
        </c:scaling>
        <c:delete val="1"/>
        <c:axPos val="b"/>
        <c:majorTickMark val="out"/>
        <c:minorTickMark val="none"/>
        <c:tickLblPos val="none"/>
        <c:crossAx val="102637952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254516698877705E-2"/>
          <c:y val="6.0408222864449641E-2"/>
          <c:w val="0.92595447892681471"/>
          <c:h val="0.809190956998481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5374.5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3-46D2-9F41-FE2770EA7A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5374.5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3-46D2-9F41-FE2770EA7AD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5374.5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A3-46D2-9F41-FE2770EA7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5725056"/>
        <c:axId val="115726592"/>
        <c:axId val="86073344"/>
      </c:bar3DChart>
      <c:catAx>
        <c:axId val="11572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726592"/>
        <c:crosses val="autoZero"/>
        <c:auto val="1"/>
        <c:lblAlgn val="ctr"/>
        <c:lblOffset val="100"/>
        <c:noMultiLvlLbl val="0"/>
      </c:catAx>
      <c:valAx>
        <c:axId val="11572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5725056"/>
        <c:crosses val="autoZero"/>
        <c:crossBetween val="between"/>
      </c:valAx>
      <c:serAx>
        <c:axId val="86073344"/>
        <c:scaling>
          <c:orientation val="minMax"/>
        </c:scaling>
        <c:delete val="1"/>
        <c:axPos val="b"/>
        <c:majorTickMark val="none"/>
        <c:minorTickMark val="none"/>
        <c:tickLblPos val="none"/>
        <c:crossAx val="115726592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  <a:sp3d/>
          </c:spPr>
          <c:invertIfNegative val="0"/>
          <c:dLbls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9797</c:v>
                </c:pt>
                <c:pt idx="1">
                  <c:v>10997.7</c:v>
                </c:pt>
                <c:pt idx="2">
                  <c:v>11315.5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17-4ACD-A056-4A6DD40F51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4753601534346395E-3"/>
                  <c:y val="-9.9470601096392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DF1-4A7B-A28E-7EF76EB56C32}"/>
                </c:ext>
              </c:extLst>
            </c:dLbl>
            <c:dLbl>
              <c:idx val="1"/>
              <c:layout>
                <c:manualLayout>
                  <c:x val="1.4950720306869059E-2"/>
                  <c:y val="-0.10581978840041809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F1-4A7B-A28E-7EF76EB56C32}"/>
                </c:ext>
              </c:extLst>
            </c:dLbl>
            <c:dLbl>
              <c:idx val="2"/>
              <c:layout>
                <c:manualLayout>
                  <c:x val="1.6445792337555727E-2"/>
                  <c:y val="-8.6772226488342749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DF1-4A7B-A28E-7EF76EB56C32}"/>
                </c:ext>
              </c:extLst>
            </c:dLbl>
            <c:dLbl>
              <c:idx val="3"/>
              <c:layout>
                <c:manualLayout>
                  <c:x val="1.4950720306869066E-2"/>
                  <c:y val="-9.312141379236804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F1-4A7B-A28E-7EF76EB56C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175.4</c:v>
                </c:pt>
                <c:pt idx="1">
                  <c:v>191.5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17-4ACD-A056-4A6DD40F51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17-4ACD-A056-4A6DD40F51A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1.4950720306869062E-2"/>
                  <c:y val="-9.947060109639299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DF1-4A7B-A28E-7EF76EB56C32}"/>
                </c:ext>
              </c:extLst>
            </c:dLbl>
            <c:dLbl>
              <c:idx val="3"/>
              <c:layout>
                <c:manualLayout>
                  <c:x val="-4.4852160920607741E-3"/>
                  <c:y val="-0.1058197884004180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F1-4A7B-A28E-7EF76EB56C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 formatCode="0.0">
                  <c:v>602</c:v>
                </c:pt>
                <c:pt idx="1">
                  <c:v>570.6</c:v>
                </c:pt>
                <c:pt idx="2">
                  <c:v>584.70000000000005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17-4ACD-A056-4A6DD40F51A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891584675111454E-2"/>
                  <c:y val="-8.6772226488342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DF1-4A7B-A28E-7EF76EB56C32}"/>
                </c:ext>
              </c:extLst>
            </c:dLbl>
            <c:dLbl>
              <c:idx val="1"/>
              <c:layout>
                <c:manualLayout>
                  <c:x val="2.3921152490990132E-2"/>
                  <c:y val="-0.10581978840041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DF1-4A7B-A28E-7EF76EB56C32}"/>
                </c:ext>
              </c:extLst>
            </c:dLbl>
            <c:dLbl>
              <c:idx val="2"/>
              <c:layout>
                <c:manualLayout>
                  <c:x val="4.1862016859234352E-2"/>
                  <c:y val="-9.9470601096392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DF1-4A7B-A28E-7EF76EB56C32}"/>
                </c:ext>
              </c:extLst>
            </c:dLbl>
            <c:dLbl>
              <c:idx val="3"/>
              <c:layout>
                <c:manualLayout>
                  <c:x val="2.9901440613737666E-2"/>
                  <c:y val="-9.5237809560376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F1-4A7B-A28E-7EF76EB56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5861.5</c:v>
                </c:pt>
                <c:pt idx="1">
                  <c:v>4455.6000000000004</c:v>
                </c:pt>
                <c:pt idx="2">
                  <c:v>4254.8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417-4ACD-A056-4A6DD40F51A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97.7</c:v>
                </c:pt>
                <c:pt idx="1">
                  <c:v>101.5</c:v>
                </c:pt>
                <c:pt idx="2">
                  <c:v>105.5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17-4ACD-A056-4A6DD40F51A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Межбюджетные трансферты общего характера бюджетам  бюджетной системы Российской федерации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82</c:v>
                </c:pt>
                <c:pt idx="1">
                  <c:v>82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19-406F-B7CB-7C928CEF40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180"/>
        <c:shape val="box"/>
        <c:axId val="102569472"/>
        <c:axId val="102571008"/>
        <c:axId val="0"/>
      </c:bar3DChart>
      <c:catAx>
        <c:axId val="102569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2571008"/>
        <c:crosses val="autoZero"/>
        <c:auto val="1"/>
        <c:lblAlgn val="ctr"/>
        <c:lblOffset val="100"/>
        <c:noMultiLvlLbl val="0"/>
      </c:catAx>
      <c:valAx>
        <c:axId val="1025710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1025694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6724674269908708E-2"/>
          <c:y val="0.69121114422169871"/>
          <c:w val="0.7246002838765041"/>
          <c:h val="0.2596456140289695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355973377291389E-2"/>
          <c:y val="8.0677694999678098E-2"/>
          <c:w val="0.51028473868632251"/>
          <c:h val="0.825011271657685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</c:spPr>
          <c:explosion val="7"/>
          <c:dPt>
            <c:idx val="0"/>
            <c:bubble3D val="0"/>
            <c:spPr>
              <a:solidFill>
                <a:srgbClr val="FFFF00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01D2-4E9A-9479-57A67181C058}"/>
              </c:ext>
            </c:extLst>
          </c:dPt>
          <c:dPt>
            <c:idx val="1"/>
            <c:bubble3D val="0"/>
            <c:explosion val="4"/>
            <c:spPr>
              <a:solidFill>
                <a:srgbClr val="A2F8E1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3-1484-4C7F-A383-1A9871CA9D56}"/>
              </c:ext>
            </c:extLst>
          </c:dPt>
          <c:dPt>
            <c:idx val="2"/>
            <c:bubble3D val="0"/>
            <c:spPr>
              <a:solidFill>
                <a:srgbClr val="21EB43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5-1484-4C7F-A383-1A9871CA9D56}"/>
              </c:ext>
            </c:extLst>
          </c:dPt>
          <c:dPt>
            <c:idx val="3"/>
            <c:bubble3D val="0"/>
            <c:spPr>
              <a:solidFill>
                <a:srgbClr val="D60093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8-01D2-4E9A-9479-57A67181C058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6-01D2-4E9A-9479-57A67181C058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7-01D2-4E9A-9479-57A67181C058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D-1484-4C7F-A383-1A9871CA9D5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1D2-4E9A-9479-57A67181C05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484-4C7F-A383-1A9871CA9D56}"/>
                </c:ext>
              </c:extLst>
            </c:dLbl>
            <c:dLbl>
              <c:idx val="3"/>
              <c:layout>
                <c:manualLayout>
                  <c:x val="-8.1486230946154186E-3"/>
                  <c:y val="9.543694670474002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1D2-4E9A-9479-57A67181C058}"/>
                </c:ext>
              </c:extLst>
            </c:dLbl>
            <c:dLbl>
              <c:idx val="4"/>
              <c:layout>
                <c:manualLayout>
                  <c:x val="1.8867932880178323E-2"/>
                  <c:y val="-1.06984587879517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1D2-4E9A-9479-57A67181C058}"/>
                </c:ext>
              </c:extLst>
            </c:dLbl>
            <c:dLbl>
              <c:idx val="5"/>
              <c:layout>
                <c:manualLayout>
                  <c:x val="1.9416818200329361E-3"/>
                  <c:y val="-2.51187996936971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1D2-4E9A-9479-57A67181C058}"/>
                </c:ext>
              </c:extLst>
            </c:dLbl>
            <c:dLbl>
              <c:idx val="7"/>
              <c:layout>
                <c:manualLayout>
                  <c:x val="-7.4486836490604322E-2"/>
                  <c:y val="2.106189750306014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D2-4E9A-9479-57A67181C058}"/>
                </c:ext>
              </c:extLst>
            </c:dLbl>
            <c:dLbl>
              <c:idx val="8"/>
              <c:layout>
                <c:manualLayout>
                  <c:x val="2.2138780341406667E-2"/>
                  <c:y val="-9.16063722438137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D2-4E9A-9479-57A67181C05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0.4%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484-4C7F-A383-1A9871CA9D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Социальная политика</c:v>
                </c:pt>
                <c:pt idx="1">
                  <c:v>Национальная экономика</c:v>
                </c:pt>
                <c:pt idx="2">
                  <c:v>Национальная оборона</c:v>
                </c:pt>
                <c:pt idx="3">
                  <c:v>Общегосударственные вопросы</c:v>
                </c:pt>
                <c:pt idx="4">
                  <c:v>Жилищно-коммунальное хозяйство</c:v>
                </c:pt>
                <c:pt idx="5">
                  <c:v>Культура, кинематограф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6.0000000000000001E-3</c:v>
                </c:pt>
                <c:pt idx="1">
                  <c:v>1E-3</c:v>
                </c:pt>
                <c:pt idx="2">
                  <c:v>3.0000000000000001E-3</c:v>
                </c:pt>
                <c:pt idx="3" formatCode="0%">
                  <c:v>0.58699999999999997</c:v>
                </c:pt>
                <c:pt idx="4">
                  <c:v>3.5999999999999997E-2</c:v>
                </c:pt>
                <c:pt idx="5">
                  <c:v>0.35099999999999998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2-4E9A-9479-57A67181C0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00465401633556"/>
          <c:y val="6.411587264100306E-2"/>
          <c:w val="0.31351366724448976"/>
          <c:h val="0.93588412735899695"/>
        </c:manualLayout>
      </c:layout>
      <c:overlay val="0"/>
      <c:spPr>
        <a:noFill/>
        <a:ln>
          <a:noFill/>
        </a:ln>
        <a:effectLst>
          <a:glow>
            <a:schemeClr val="accent1"/>
          </a:glo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0.0177</cdr:x>
      <cdr:y>0.17241</cdr:y>
    </cdr:from>
    <cdr:to>
      <cdr:x>0.16813</cdr:x>
      <cdr:y>0.27586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44" y="714380"/>
          <a:ext cx="1214414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0.01961</cdr:x>
      <cdr:y>0.18367</cdr:y>
    </cdr:from>
    <cdr:to>
      <cdr:x>0.18627</cdr:x>
      <cdr:y>0.26716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6" y="785818"/>
          <a:ext cx="121444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rgbClr val="002060"/>
              </a:solidFill>
            </a:rPr>
            <a:t>тыс. 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E808E-FF29-45C5-BBB0-BCE4E1F86464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AD4CE-E01F-4726-B2CA-2E14E3186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1" y="1357299"/>
            <a:ext cx="8191859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Камышевского 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Зимовниковского района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2026-2027 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787" y="2"/>
            <a:ext cx="72866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4922926"/>
            <a:ext cx="4608512" cy="173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1876E9-5A01-491A-A329-2E211805E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39" y="4922925"/>
            <a:ext cx="3997679" cy="17300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700671"/>
            <a:ext cx="8305800" cy="51370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Безвозмездные поступления из областного бюджета (тыс. рублей)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823918"/>
              </p:ext>
            </p:extLst>
          </p:nvPr>
        </p:nvGraphicFramePr>
        <p:xfrm>
          <a:off x="899592" y="1540800"/>
          <a:ext cx="7704855" cy="4717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4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7005">
                <a:tc gridSpan="2">
                  <a:txBody>
                    <a:bodyPr/>
                    <a:lstStyle/>
                    <a:p>
                      <a:r>
                        <a:rPr lang="ru-RU" dirty="0"/>
                        <a:t>наименование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 </a:t>
                      </a:r>
                      <a:r>
                        <a:rPr lang="ru-RU" dirty="0"/>
                        <a:t>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2027 </a:t>
                      </a:r>
                      <a:r>
                        <a:rPr lang="ru-RU" dirty="0"/>
                        <a:t>год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802">
                <a:tc gridSpan="2">
                  <a:txBody>
                    <a:bodyPr/>
                    <a:lstStyle/>
                    <a:p>
                      <a:r>
                        <a:rPr lang="ru-RU" dirty="0"/>
                        <a:t>всего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itchFamily="34" charset="0"/>
                        </a:rPr>
                        <a:t>634,8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itchFamily="34" charset="0"/>
                        </a:rPr>
                        <a:t>191,7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itchFamily="34" charset="0"/>
                        </a:rPr>
                        <a:t>0,2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978">
                <a:tc gridSpan="2">
                  <a:txBody>
                    <a:bodyPr/>
                    <a:lstStyle/>
                    <a:p>
                      <a:r>
                        <a:rPr lang="ru-RU" dirty="0"/>
                        <a:t>в том числе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802">
                <a:tc gridSpan="2">
                  <a:txBody>
                    <a:bodyPr/>
                    <a:lstStyle/>
                    <a:p>
                      <a:r>
                        <a:rPr lang="ru-RU" dirty="0"/>
                        <a:t>Дотации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itchFamily="34" charset="0"/>
                        </a:rPr>
                        <a:t>459,2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978">
                <a:tc gridSpan="2">
                  <a:txBody>
                    <a:bodyPr/>
                    <a:lstStyle/>
                    <a:p>
                      <a:r>
                        <a:rPr lang="ru-RU" dirty="0"/>
                        <a:t>Субвенции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itchFamily="34" charset="0"/>
                        </a:rPr>
                        <a:t>175,6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itchFamily="34" charset="0"/>
                        </a:rPr>
                        <a:t>191,7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itchFamily="34" charset="0"/>
                        </a:rPr>
                        <a:t>0,2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7662">
                <a:tc gridSpan="2">
                  <a:txBody>
                    <a:bodyPr/>
                    <a:lstStyle/>
                    <a:p>
                      <a:r>
                        <a:rPr lang="ru-RU" dirty="0"/>
                        <a:t>Иные</a:t>
                      </a:r>
                      <a:r>
                        <a:rPr lang="ru-RU" baseline="0" dirty="0"/>
                        <a:t> межбюджетные трансферты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itchFamily="34" charset="0"/>
                        </a:rPr>
                        <a:t>0,0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8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19672" y="1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  <a:p>
            <a:pPr algn="ctr"/>
            <a:r>
              <a:rPr lang="ru-RU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16385" name="Picture 1" descr="C:\Users\moskalenko\Desktop\63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355712" cy="840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97678840"/>
              </p:ext>
            </p:extLst>
          </p:nvPr>
        </p:nvGraphicFramePr>
        <p:xfrm>
          <a:off x="467544" y="908720"/>
          <a:ext cx="8352928" cy="573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1484784"/>
            <a:ext cx="1012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2026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2767962"/>
            <a:ext cx="1012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2025 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52" y="3776215"/>
            <a:ext cx="1062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2302" y="711556"/>
            <a:ext cx="781214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по разделам бюджетной классификации (%)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4095"/>
            <a:ext cx="74888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137628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80056387"/>
              </p:ext>
            </p:extLst>
          </p:nvPr>
        </p:nvGraphicFramePr>
        <p:xfrm>
          <a:off x="107504" y="1268760"/>
          <a:ext cx="8928992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571480"/>
            <a:ext cx="835821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местного бюджета Камышевского сельского поселения Зимовниковского района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0"/>
            <a:ext cx="76032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481133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-108520" y="764704"/>
            <a:ext cx="87524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Программно-целевой метод планирования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бюджетных  расходов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356" y="2492896"/>
            <a:ext cx="48679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95,0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от объёма бюджетных ассигнований в Камышевском сельском поселении направлено на реализацию муниципальных программ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sekretar1\Рабочий стол\budget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76872"/>
            <a:ext cx="28575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97" y="0"/>
            <a:ext cx="76438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892968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объёме расходов, запланированных на реализацию муниципальных программ Камышевского сельского поселения 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6" y="1587163"/>
            <a:ext cx="3744418" cy="18041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Управление муниципальными финансами и создание условий для эффективного управления муниципальными финансами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9125,4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тыс. руб.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54,7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%)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6" y="3407898"/>
            <a:ext cx="1928426" cy="21813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Муниципальная политика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241,9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тыс. руб.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1,4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%)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1587162"/>
            <a:ext cx="4392488" cy="12492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Обеспечение качественными жилищно-коммунальными услугами населения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602,0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тыс.руб.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3,6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%)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51952" y="3407898"/>
            <a:ext cx="1815992" cy="21813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ситуаций, обеспечение пожарной безопасности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11,9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тыс.руб. (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0,07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%)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4385638"/>
            <a:ext cx="4392488" cy="12036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Развитие культуры в Камышевском сельском поселении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5861,5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тыс.руб.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(35,1%)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6614556" y="1151906"/>
          <a:ext cx="2351314" cy="5225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1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8871425-1EE2-4250-B980-BE4E6E7F85E6}"/>
              </a:ext>
            </a:extLst>
          </p:cNvPr>
          <p:cNvSpPr/>
          <p:nvPr/>
        </p:nvSpPr>
        <p:spPr>
          <a:xfrm>
            <a:off x="4067944" y="2852936"/>
            <a:ext cx="1152128" cy="15327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Экономическое развитие и инновационная экономика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1,0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тыс.руб. (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%)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A82AC00-6078-4818-9C23-00D7CD615516}"/>
              </a:ext>
            </a:extLst>
          </p:cNvPr>
          <p:cNvSpPr/>
          <p:nvPr/>
        </p:nvSpPr>
        <p:spPr>
          <a:xfrm>
            <a:off x="5220072" y="2852934"/>
            <a:ext cx="1584176" cy="15327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1,0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тыс.руб. (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0,01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%)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69C7BD-358E-4CBE-B9B8-9EB97E0AAED9}"/>
              </a:ext>
            </a:extLst>
          </p:cNvPr>
          <p:cNvSpPr/>
          <p:nvPr/>
        </p:nvSpPr>
        <p:spPr>
          <a:xfrm>
            <a:off x="6841777" y="2855173"/>
            <a:ext cx="1599800" cy="15139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Энергоэффективность и развитие энергетики</a:t>
            </a:r>
          </a:p>
          <a:p>
            <a:pPr lvl="0" algn="ctr">
              <a:defRPr/>
            </a:pP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300,0 </a:t>
            </a:r>
            <a:r>
              <a:rPr lang="ru-RU" sz="13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0,6</a:t>
            </a: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357188" y="428625"/>
            <a:ext cx="814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42905" y="705817"/>
            <a:ext cx="85724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бюджета Камышевского сельского поселения Зимовниковского района, формируемые в рамках муниципальных программ Камышевского сельского поселения, и непрограммные расходы</a:t>
            </a: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2786050" y="1714488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4857752" y="1785926"/>
            <a:ext cx="135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3" name="Овал 12"/>
          <p:cNvSpPr/>
          <p:nvPr/>
        </p:nvSpPr>
        <p:spPr>
          <a:xfrm>
            <a:off x="2285984" y="2643182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15 844,7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1279" name="TextBox 15"/>
          <p:cNvSpPr txBox="1">
            <a:spLocks noChangeArrowheads="1"/>
          </p:cNvSpPr>
          <p:nvPr/>
        </p:nvSpPr>
        <p:spPr bwMode="auto">
          <a:xfrm>
            <a:off x="2643174" y="2071678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95,0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22" name="Овал 21"/>
          <p:cNvSpPr/>
          <p:nvPr/>
        </p:nvSpPr>
        <p:spPr>
          <a:xfrm>
            <a:off x="2500298" y="3786190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840,9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1" name="TextBox 16"/>
          <p:cNvSpPr txBox="1">
            <a:spLocks noChangeArrowheads="1"/>
          </p:cNvSpPr>
          <p:nvPr/>
        </p:nvSpPr>
        <p:spPr bwMode="auto">
          <a:xfrm>
            <a:off x="4857752" y="2143116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89,6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8" name="Овал 17"/>
          <p:cNvSpPr/>
          <p:nvPr/>
        </p:nvSpPr>
        <p:spPr>
          <a:xfrm>
            <a:off x="4429124" y="2714607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14 750,1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3" name="Овал 22"/>
          <p:cNvSpPr/>
          <p:nvPr/>
        </p:nvSpPr>
        <p:spPr>
          <a:xfrm>
            <a:off x="4643438" y="3857617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1 718,8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85720" y="5143512"/>
            <a:ext cx="857256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285750" y="6072188"/>
            <a:ext cx="857250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90" name="TextBox 28"/>
          <p:cNvSpPr txBox="1">
            <a:spLocks noChangeArrowheads="1"/>
          </p:cNvSpPr>
          <p:nvPr/>
        </p:nvSpPr>
        <p:spPr bwMode="auto">
          <a:xfrm>
            <a:off x="1619672" y="5143500"/>
            <a:ext cx="70957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бюджета Камышевского сельского поселения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Зимовниковского района, формируемые в рамках муниципальных программ Зимовниковского района</a:t>
            </a:r>
          </a:p>
        </p:txBody>
      </p:sp>
      <p:sp>
        <p:nvSpPr>
          <p:cNvPr id="11291" name="TextBox 29"/>
          <p:cNvSpPr txBox="1">
            <a:spLocks noChangeArrowheads="1"/>
          </p:cNvSpPr>
          <p:nvPr/>
        </p:nvSpPr>
        <p:spPr bwMode="auto">
          <a:xfrm>
            <a:off x="1619672" y="6041706"/>
            <a:ext cx="71164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    непрограммные расходы бюджета Камышевского сельского                            поселения Зимовниковского района</a:t>
            </a:r>
          </a:p>
        </p:txBody>
      </p:sp>
      <p:sp>
        <p:nvSpPr>
          <p:cNvPr id="11292" name="TextBox 23"/>
          <p:cNvSpPr txBox="1">
            <a:spLocks noChangeArrowheads="1"/>
          </p:cNvSpPr>
          <p:nvPr/>
        </p:nvSpPr>
        <p:spPr bwMode="auto">
          <a:xfrm>
            <a:off x="7072329" y="1857367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1293" name="TextBox 30"/>
          <p:cNvSpPr txBox="1">
            <a:spLocks noChangeArrowheads="1"/>
          </p:cNvSpPr>
          <p:nvPr/>
        </p:nvSpPr>
        <p:spPr bwMode="auto">
          <a:xfrm>
            <a:off x="6929454" y="2214554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90,9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32" name="Овал 31"/>
          <p:cNvSpPr/>
          <p:nvPr/>
        </p:nvSpPr>
        <p:spPr>
          <a:xfrm>
            <a:off x="6715156" y="2714607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14 926,3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33" name="Овал 32"/>
          <p:cNvSpPr/>
          <p:nvPr/>
        </p:nvSpPr>
        <p:spPr>
          <a:xfrm>
            <a:off x="6929454" y="3857617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1 486,2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1560" y="0"/>
            <a:ext cx="75323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168" y="571500"/>
            <a:ext cx="770485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предусмотрены на основе проектов планов закупок муниципальных заказчиков в рамках реализации Федерального закона от 05.04.2013 №44-ФЗ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0" y="1428736"/>
            <a:ext cx="2714611" cy="1218948"/>
            <a:chOff x="159841" y="4470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59841" y="4470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202211" y="46840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Формирование Заказчиком проекта плана закупок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Группа 10"/>
          <p:cNvGrpSpPr/>
          <p:nvPr/>
        </p:nvGrpSpPr>
        <p:grpSpPr>
          <a:xfrm>
            <a:off x="0" y="3429000"/>
            <a:ext cx="2714611" cy="1218948"/>
            <a:chOff x="159841" y="1812732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59841" y="1812732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4" name="Скругленный прямоугольник 6"/>
            <p:cNvSpPr/>
            <p:nvPr/>
          </p:nvSpPr>
          <p:spPr>
            <a:xfrm>
              <a:off x="202211" y="1855102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Согласование проекта плана закупок с Учредителем (ГРБС)</a:t>
              </a:r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0" y="5429264"/>
            <a:ext cx="2714611" cy="1218948"/>
            <a:chOff x="159841" y="3620994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59841" y="3620994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2" name="Скругленный прямоугольник 8"/>
            <p:cNvSpPr/>
            <p:nvPr/>
          </p:nvSpPr>
          <p:spPr>
            <a:xfrm>
              <a:off x="202211" y="3663364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Отражение финансовых показателей в бюджетных заявках с учетом обоснований бюджетных ассигнований закупок </a:t>
              </a:r>
            </a:p>
          </p:txBody>
        </p:sp>
      </p:grpSp>
      <p:grpSp>
        <p:nvGrpSpPr>
          <p:cNvPr id="6" name="Группа 12"/>
          <p:cNvGrpSpPr/>
          <p:nvPr/>
        </p:nvGrpSpPr>
        <p:grpSpPr>
          <a:xfrm>
            <a:off x="3286116" y="5429264"/>
            <a:ext cx="2714611" cy="1218948"/>
            <a:chOff x="3366492" y="3620994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366492" y="3620994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0" name="Скругленный прямоугольник 10"/>
            <p:cNvSpPr/>
            <p:nvPr/>
          </p:nvSpPr>
          <p:spPr>
            <a:xfrm>
              <a:off x="3408862" y="3663364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Контроль плана закупок на соответствие финансовому обеспечению</a:t>
              </a:r>
              <a:endParaRPr lang="ru-RU" sz="1400" b="1" i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3214678" y="3429000"/>
            <a:ext cx="2714611" cy="1218948"/>
            <a:chOff x="3366492" y="1812732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3366492" y="1812732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8" name="Скругленный прямоугольник 12"/>
            <p:cNvSpPr/>
            <p:nvPr/>
          </p:nvSpPr>
          <p:spPr>
            <a:xfrm>
              <a:off x="3408862" y="1855102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Доведение лимитов бюджетных обязательств до ГРБС</a:t>
              </a:r>
            </a:p>
          </p:txBody>
        </p:sp>
      </p:grpSp>
      <p:grpSp>
        <p:nvGrpSpPr>
          <p:cNvPr id="8" name="Группа 14"/>
          <p:cNvGrpSpPr/>
          <p:nvPr/>
        </p:nvGrpSpPr>
        <p:grpSpPr>
          <a:xfrm>
            <a:off x="3143240" y="1428736"/>
            <a:ext cx="2714611" cy="1218948"/>
            <a:chOff x="3366492" y="4470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3366492" y="4470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6" name="Скругленный прямоугольник 14"/>
            <p:cNvSpPr/>
            <p:nvPr/>
          </p:nvSpPr>
          <p:spPr>
            <a:xfrm>
              <a:off x="3408862" y="46840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Утверждение плана финансово-хозяйственной деятельности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Группа 15"/>
          <p:cNvGrpSpPr/>
          <p:nvPr/>
        </p:nvGrpSpPr>
        <p:grpSpPr>
          <a:xfrm>
            <a:off x="6429389" y="1357298"/>
            <a:ext cx="2714611" cy="1218948"/>
            <a:chOff x="6572275" y="0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572275" y="0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16"/>
            <p:cNvSpPr/>
            <p:nvPr/>
          </p:nvSpPr>
          <p:spPr>
            <a:xfrm>
              <a:off x="6614645" y="42370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Согласование плана закупок с Учредителем (ГРБС)       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Группа 16"/>
          <p:cNvGrpSpPr/>
          <p:nvPr/>
        </p:nvGrpSpPr>
        <p:grpSpPr>
          <a:xfrm>
            <a:off x="6429389" y="3357562"/>
            <a:ext cx="2714611" cy="1218948"/>
            <a:chOff x="6573142" y="1812732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573142" y="1812732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2" name="Скругленный прямоугольник 18"/>
            <p:cNvSpPr/>
            <p:nvPr/>
          </p:nvSpPr>
          <p:spPr>
            <a:xfrm>
              <a:off x="6615512" y="1855102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Согласование плана закупок 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Группа 17"/>
          <p:cNvGrpSpPr/>
          <p:nvPr/>
        </p:nvGrpSpPr>
        <p:grpSpPr>
          <a:xfrm>
            <a:off x="6429389" y="5357826"/>
            <a:ext cx="2714611" cy="1218948"/>
            <a:chOff x="6573142" y="3620994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573142" y="3620994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0" name="Скругленный прямоугольник 20"/>
            <p:cNvSpPr/>
            <p:nvPr/>
          </p:nvSpPr>
          <p:spPr>
            <a:xfrm>
              <a:off x="6615512" y="3663364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Утверждение плана закупок</a:t>
              </a:r>
            </a:p>
          </p:txBody>
        </p:sp>
      </p:grpSp>
      <p:sp>
        <p:nvSpPr>
          <p:cNvPr id="37" name="Стрелка вниз 36"/>
          <p:cNvSpPr/>
          <p:nvPr/>
        </p:nvSpPr>
        <p:spPr>
          <a:xfrm>
            <a:off x="1071563" y="2643188"/>
            <a:ext cx="357187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1071563" y="4643438"/>
            <a:ext cx="357187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7715250" y="4572000"/>
            <a:ext cx="357188" cy="7858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10800000">
            <a:off x="4357688" y="4643438"/>
            <a:ext cx="357187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10800000">
            <a:off x="4429125" y="2643188"/>
            <a:ext cx="357188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7643813" y="2571750"/>
            <a:ext cx="357187" cy="7858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16200000">
            <a:off x="2857500" y="5715000"/>
            <a:ext cx="285750" cy="571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 rot="16200000">
            <a:off x="6000750" y="1714500"/>
            <a:ext cx="285750" cy="571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83568" y="0"/>
            <a:ext cx="77048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0"/>
            <a:ext cx="74603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143116"/>
            <a:ext cx="650085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sz="7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пасибо за внимание!</a:t>
            </a:r>
          </a:p>
        </p:txBody>
      </p:sp>
      <p:pic>
        <p:nvPicPr>
          <p:cNvPr id="7" name="Picture 11" descr="Картинки по запросу комбайнё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000636"/>
            <a:ext cx="2071703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Картинки по запросу бюдж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928670"/>
            <a:ext cx="200647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Картинки по запросу налог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91862"/>
            <a:ext cx="2071702" cy="155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9" descr="C:\Documents and Settings\sekretar1\Рабочий стол\sz_logo.jpg"/>
          <p:cNvPicPr>
            <a:picLocks noChangeAspect="1" noChangeArrowheads="1"/>
          </p:cNvPicPr>
          <p:nvPr/>
        </p:nvPicPr>
        <p:blipFill>
          <a:blip r:embed="rId5" cstate="print"/>
          <a:srcRect l="21627" r="20337"/>
          <a:stretch>
            <a:fillRect/>
          </a:stretch>
        </p:blipFill>
        <p:spPr bwMode="auto">
          <a:xfrm>
            <a:off x="214282" y="2500306"/>
            <a:ext cx="1857388" cy="2155458"/>
          </a:xfrm>
          <a:prstGeom prst="rect">
            <a:avLst/>
          </a:prstGeom>
          <a:noFill/>
        </p:spPr>
      </p:pic>
      <p:pic>
        <p:nvPicPr>
          <p:cNvPr id="11" name="Picture 22" descr="Картинки по запросу здравоохран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928670"/>
            <a:ext cx="1857388" cy="1362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5" descr="Картинки по запросу Сельское хозяйств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929198"/>
            <a:ext cx="2928958" cy="166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Картинки по запросу обеспечение жильём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785794"/>
            <a:ext cx="2019617" cy="1509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Картинки по запросу диаграмма в верх"/>
          <p:cNvPicPr>
            <a:picLocks noChangeAspect="1" noChangeArrowheads="1"/>
          </p:cNvPicPr>
          <p:nvPr/>
        </p:nvPicPr>
        <p:blipFill>
          <a:blip r:embed="rId9" cstate="print"/>
          <a:srcRect l="8891" t="4762" r="15538" b="9524"/>
          <a:stretch>
            <a:fillRect/>
          </a:stretch>
        </p:blipFill>
        <p:spPr bwMode="auto">
          <a:xfrm>
            <a:off x="7286644" y="2357430"/>
            <a:ext cx="1714512" cy="1815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0034" y="785794"/>
            <a:ext cx="8032406" cy="85725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 формирования бюджета Камышевского сельского поселения Зимовниковского района 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и 2027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</a:t>
            </a: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428596" y="1928802"/>
            <a:ext cx="3857652" cy="2000264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Камышевского сельского поселения Зимовниковского района</a:t>
            </a:r>
          </a:p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(Распоряжение Администрации Камышевского сельского поселения</a:t>
            </a:r>
          </a:p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13.09.2024 </a:t>
            </a:r>
            <a:r>
              <a:rPr lang="ru-RU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42/1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4643438" y="1928802"/>
            <a:ext cx="4000528" cy="2000264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Камышевского сельского поселения Зимовниковского района на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 </a:t>
            </a:r>
          </a:p>
          <a:p>
            <a:pPr algn="ctr"/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(Постановление Администрации Камышевского сельского поселения</a:t>
            </a:r>
          </a:p>
          <a:p>
            <a:pPr algn="ctr"/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9.10.2024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124)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428596" y="4071942"/>
            <a:ext cx="3786214" cy="2286016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Камышевского сельского поселения</a:t>
            </a:r>
          </a:p>
          <a:p>
            <a:pPr algn="ctr"/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4643438" y="4071942"/>
            <a:ext cx="4000528" cy="2214578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Областной закон «Об областном бюджете на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0"/>
            <a:ext cx="74603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764704"/>
            <a:ext cx="85012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на </a:t>
            </a:r>
            <a:r>
              <a:rPr lang="ru-RU" sz="2400" b="1" i="1" cap="none" spc="0" dirty="0" smtClean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i="1" cap="none" spc="0" dirty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2400" b="1" i="1" dirty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 на плановый период </a:t>
            </a:r>
            <a:r>
              <a:rPr lang="ru-RU" sz="2400" b="1" i="1" dirty="0" smtClean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b="1" i="1" dirty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i="1" dirty="0" smtClean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400" b="1" i="1" dirty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400" b="1" i="1" cap="none" spc="0" dirty="0">
              <a:ln w="1905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428736"/>
            <a:ext cx="6337561" cy="369332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/>
              <a:t>Основные приоритеты бюджетной политики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1857364"/>
            <a:ext cx="3000396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Наращивание темпов экономического роста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1857364"/>
            <a:ext cx="3000396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Повышение качества жизни населения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571744"/>
            <a:ext cx="3071834" cy="40011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Пути реализации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3214686"/>
            <a:ext cx="2000264" cy="30003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Обеспечение наполняемости местного бюджета собственными доходами</a:t>
            </a:r>
          </a:p>
        </p:txBody>
      </p:sp>
      <p:sp>
        <p:nvSpPr>
          <p:cNvPr id="2050" name="AutoShape 2" descr="Картинки по запросу диаграмма в вер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Картинки по запросу диаграмма в верх"/>
          <p:cNvPicPr>
            <a:picLocks noChangeAspect="1" noChangeArrowheads="1"/>
          </p:cNvPicPr>
          <p:nvPr/>
        </p:nvPicPr>
        <p:blipFill>
          <a:blip r:embed="rId2" cstate="print"/>
          <a:srcRect l="8891" t="4762" r="15538" b="9524"/>
          <a:stretch>
            <a:fillRect/>
          </a:stretch>
        </p:blipFill>
        <p:spPr bwMode="auto">
          <a:xfrm>
            <a:off x="714348" y="3429000"/>
            <a:ext cx="1214446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Скругленный прямоугольник 17"/>
          <p:cNvSpPr/>
          <p:nvPr/>
        </p:nvSpPr>
        <p:spPr>
          <a:xfrm>
            <a:off x="2500298" y="3214686"/>
            <a:ext cx="2071702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Эффективное управление доходами</a:t>
            </a:r>
          </a:p>
        </p:txBody>
      </p:sp>
      <p:pic>
        <p:nvPicPr>
          <p:cNvPr id="2054" name="Picture 6" descr="Картинки по запросу управление доход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429000"/>
            <a:ext cx="1693501" cy="1214446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4643438" y="3214686"/>
            <a:ext cx="2071702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Эффективность и приоритизация бюджетных расходов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86578" y="3214686"/>
            <a:ext cx="1817870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Сбалансированность местных расходов </a:t>
            </a:r>
          </a:p>
        </p:txBody>
      </p:sp>
      <p:sp>
        <p:nvSpPr>
          <p:cNvPr id="2056" name="AutoShape 8" descr="Картинки по запросу управление дох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Картинки по запросу управление дох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C:\Documents and Settings\sekretar1\Рабочий стол\uprDoh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1" y="3429000"/>
            <a:ext cx="1316094" cy="1214446"/>
          </a:xfrm>
          <a:prstGeom prst="rect">
            <a:avLst/>
          </a:prstGeom>
          <a:noFill/>
        </p:spPr>
      </p:pic>
      <p:pic>
        <p:nvPicPr>
          <p:cNvPr id="2060" name="Picture 12" descr="C:\Documents and Settings\sekretar1\Рабочий стол\1437770816_nalog-na-imuschest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429000"/>
            <a:ext cx="1618905" cy="121444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57157" y="0"/>
            <a:ext cx="850126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  <a:p>
            <a:pPr algn="ctr"/>
            <a:endParaRPr lang="ru-RU" sz="2000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0" y="41835"/>
            <a:ext cx="9144000" cy="7652877"/>
            <a:chOff x="0" y="-794877"/>
            <a:chExt cx="9144000" cy="7652877"/>
          </a:xfrm>
          <a:solidFill>
            <a:srgbClr val="00B0F0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0" y="439479"/>
              <a:ext cx="9144000" cy="830997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Основные характеристики местного бюджета</a:t>
              </a:r>
            </a:p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на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2025-2027 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годы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24599"/>
              <a:ext cx="2176539" cy="916700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II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. Расходы, всего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941300"/>
              <a:ext cx="2153300" cy="916700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III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. Дефицит, профицит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525818" y="3649549"/>
              <a:ext cx="2309091" cy="137505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191,7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834909" y="3649549"/>
              <a:ext cx="2309091" cy="137505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0,2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525818" y="5024599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16 468,9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834909" y="5024599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19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412,5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49966" y="5941300"/>
              <a:ext cx="2365434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0,0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525818" y="594130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0,0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834909" y="594130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0,0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74290" y="1266160"/>
              <a:ext cx="2351529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Проект на 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2025 год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1264477"/>
              <a:ext cx="2174290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Показатель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25818" y="1281899"/>
              <a:ext cx="2309091" cy="1542652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Проект на 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2026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год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34909" y="1266160"/>
              <a:ext cx="2309091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Проект на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2027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год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2824550"/>
              <a:ext cx="2169456" cy="916700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. Доходы, всего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" y="3741250"/>
              <a:ext cx="2169456" cy="1283348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Безвозмездные поступления из федерального бюджета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176540" y="2824550"/>
              <a:ext cx="2349280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16 685,6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525818" y="282455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16 468,9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834909" y="282455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16 412,5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176539" y="3741249"/>
              <a:ext cx="2344445" cy="1271927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634,8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79512" y="-794877"/>
              <a:ext cx="8964488" cy="707886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dirty="0">
                  <a:ln w="18415" cmpd="sng">
                    <a:solidFill>
                      <a:schemeClr val="tx1"/>
                    </a:solidFill>
                    <a:prstDash val="solid"/>
                  </a:ln>
                </a:rPr>
                <a:t>Администрация Камышевского сельского поселения Зимовниковского района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167204" y="5013176"/>
              <a:ext cx="2351529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16 685,6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14282" y="1455241"/>
            <a:ext cx="4000528" cy="1071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Налог на доходы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физических лиц: 1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731,1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000108"/>
            <a:ext cx="4000528" cy="3385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бюджета: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16 685,6 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6314" y="1000108"/>
            <a:ext cx="4143404" cy="3385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Расходы бюджета: </a:t>
            </a:r>
            <a:r>
              <a:rPr lang="ru-RU" sz="1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16 685,6 тыс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13316" name="AutoShape 4" descr="Картинки по запросу акциз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2589414"/>
            <a:ext cx="4000528" cy="19825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Финансовая помощь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из областного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Бюджета: 459,2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4714884"/>
            <a:ext cx="4000528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совокупный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доход: 5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374,5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5661248"/>
            <a:ext cx="4000528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иные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доходы-9 120,8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2" name="Picture 10" descr="Картинки по запросу бюдж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41001"/>
            <a:ext cx="1000132" cy="750099"/>
          </a:xfrm>
          <a:prstGeom prst="rect">
            <a:avLst/>
          </a:prstGeom>
          <a:noFill/>
        </p:spPr>
      </p:pic>
      <p:pic>
        <p:nvPicPr>
          <p:cNvPr id="13324" name="Picture 12" descr="Картинки по запросу нало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5016"/>
            <a:ext cx="1049043" cy="785794"/>
          </a:xfrm>
          <a:prstGeom prst="rect">
            <a:avLst/>
          </a:prstGeom>
          <a:noFill/>
        </p:spPr>
      </p:pic>
      <p:pic>
        <p:nvPicPr>
          <p:cNvPr id="13326" name="Picture 14" descr="Картинки по запросу доход"/>
          <p:cNvPicPr>
            <a:picLocks noChangeAspect="1" noChangeArrowheads="1"/>
          </p:cNvPicPr>
          <p:nvPr/>
        </p:nvPicPr>
        <p:blipFill>
          <a:blip r:embed="rId4" cstate="print"/>
          <a:srcRect l="14063" t="3750" r="13749" b="4999"/>
          <a:stretch>
            <a:fillRect/>
          </a:stretch>
        </p:blipFill>
        <p:spPr bwMode="auto">
          <a:xfrm>
            <a:off x="500034" y="4857760"/>
            <a:ext cx="714380" cy="50426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4786314" y="1357298"/>
            <a:ext cx="4143404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Социальная политика: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97,7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86314" y="2000240"/>
            <a:ext cx="4143404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Национальная экономика: 50,0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786314" y="2674393"/>
            <a:ext cx="4143404" cy="11766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Жилищно-коммунальное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     хозяйство: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602,0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85064" y="3980046"/>
            <a:ext cx="4144654" cy="7859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Национальная оборона 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175,4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90144" y="4914902"/>
            <a:ext cx="4143404" cy="8572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Культура: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5 861,5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8" name="AutoShape 16" descr="Картинки по запросу социальная поли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30" name="AutoShape 18" descr="Картинки по запросу социальная поли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31" name="Picture 19" descr="C:\Documents and Settings\sekretar1\Рабочий стол\sz_logo.jpg"/>
          <p:cNvPicPr>
            <a:picLocks noChangeAspect="1" noChangeArrowheads="1"/>
          </p:cNvPicPr>
          <p:nvPr/>
        </p:nvPicPr>
        <p:blipFill>
          <a:blip r:embed="rId5" cstate="print"/>
          <a:srcRect l="21627" r="20337"/>
          <a:stretch>
            <a:fillRect/>
          </a:stretch>
        </p:blipFill>
        <p:spPr bwMode="auto">
          <a:xfrm>
            <a:off x="4929190" y="1357298"/>
            <a:ext cx="530681" cy="571503"/>
          </a:xfrm>
          <a:prstGeom prst="rect">
            <a:avLst/>
          </a:prstGeom>
          <a:noFill/>
        </p:spPr>
      </p:pic>
      <p:pic>
        <p:nvPicPr>
          <p:cNvPr id="13320" name="Picture 8" descr="Картинки по запросу налоговая декларац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500174"/>
            <a:ext cx="1405960" cy="843112"/>
          </a:xfrm>
          <a:prstGeom prst="rect">
            <a:avLst/>
          </a:prstGeom>
          <a:noFill/>
        </p:spPr>
      </p:pic>
      <p:pic>
        <p:nvPicPr>
          <p:cNvPr id="13335" name="Picture 23" descr="C:\Documents and Settings\sekretar1\Рабочий стол\14374842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94241" y="2981249"/>
            <a:ext cx="642942" cy="651906"/>
          </a:xfrm>
          <a:prstGeom prst="rect">
            <a:avLst/>
          </a:prstGeom>
          <a:noFill/>
        </p:spPr>
      </p:pic>
      <p:pic>
        <p:nvPicPr>
          <p:cNvPr id="13340" name="Picture 28" descr="C:\Documents and Settings\sekretar1\Рабочий стол\kultur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92926" y="5139156"/>
            <a:ext cx="915920" cy="502923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500034" y="640061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785064" y="5830817"/>
            <a:ext cx="4143404" cy="767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Иные расходы: 9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899,0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7158" y="0"/>
            <a:ext cx="87868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20482" name="Picture 2" descr="Картинки по запросу расходы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9236" y="6032154"/>
            <a:ext cx="1000039" cy="500042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9D6C97-0E7E-4059-BC1D-006DE42184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5655" y="2052121"/>
            <a:ext cx="674431" cy="500352"/>
          </a:xfrm>
          <a:prstGeom prst="rect">
            <a:avLst/>
          </a:prstGeom>
        </p:spPr>
      </p:pic>
      <p:pic>
        <p:nvPicPr>
          <p:cNvPr id="33" name="Picture 1" descr="C:\Users\Moskalenko\Desktop\ca41647a257b5bcdd818841003833acf.jpg">
            <a:extLst>
              <a:ext uri="{FF2B5EF4-FFF2-40B4-BE49-F238E27FC236}">
                <a16:creationId xmlns:a16="http://schemas.microsoft.com/office/drawing/2014/main" id="{45B9BDBC-D609-41B7-9C41-C344F1CD3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9875" y="4075250"/>
            <a:ext cx="840101" cy="560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102" y="633228"/>
            <a:ext cx="7615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Крупнейшие налогоплательщики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Камышевского сельского поселения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974342"/>
            <a:ext cx="3143272" cy="10428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«Целинный»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3501008"/>
            <a:ext cx="3143272" cy="10229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«Буденновский»</a:t>
            </a:r>
          </a:p>
        </p:txBody>
      </p:sp>
      <p:pic>
        <p:nvPicPr>
          <p:cNvPr id="1026" name="Picture 2" descr="C:\Documents and Settings\sekretar1\Рабочий стол\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1857388" cy="1402190"/>
          </a:xfrm>
          <a:prstGeom prst="rect">
            <a:avLst/>
          </a:prstGeom>
          <a:noFill/>
        </p:spPr>
      </p:pic>
      <p:pic>
        <p:nvPicPr>
          <p:cNvPr id="1027" name="Picture 3" descr="C:\Documents and Settings\sekretar1\Рабочий стол\nebo-pole-uborka-kombay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357298"/>
            <a:ext cx="2136592" cy="1424047"/>
          </a:xfrm>
          <a:prstGeom prst="rect">
            <a:avLst/>
          </a:prstGeom>
          <a:noFill/>
        </p:spPr>
      </p:pic>
      <p:pic>
        <p:nvPicPr>
          <p:cNvPr id="1028" name="Picture 4" descr="C:\Documents and Settings\sekretar1\Рабочий стол\zerno-skl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143248"/>
            <a:ext cx="2136592" cy="1380742"/>
          </a:xfrm>
          <a:prstGeom prst="rect">
            <a:avLst/>
          </a:prstGeom>
          <a:noFill/>
        </p:spPr>
      </p:pic>
      <p:pic>
        <p:nvPicPr>
          <p:cNvPr id="1030" name="Picture 6" descr="C:\Documents and Settings\sekretar1\Рабочий стол\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5007811"/>
            <a:ext cx="2190733" cy="1350147"/>
          </a:xfrm>
          <a:prstGeom prst="rect">
            <a:avLst/>
          </a:prstGeom>
          <a:noFill/>
        </p:spPr>
      </p:pic>
      <p:pic>
        <p:nvPicPr>
          <p:cNvPr id="1031" name="Picture 7" descr="C:\Documents and Settings\sekretar1\Рабочий стол\bf52e93b921124cf5479d55f9bde71f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7" y="2996952"/>
            <a:ext cx="1890448" cy="1461768"/>
          </a:xfrm>
          <a:prstGeom prst="rect">
            <a:avLst/>
          </a:prstGeom>
          <a:noFill/>
        </p:spPr>
      </p:pic>
      <p:pic>
        <p:nvPicPr>
          <p:cNvPr id="1032" name="Picture 8" descr="C:\Documents and Settings\sekretar1\Рабочий стол\hay-933009_960_7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5000636"/>
            <a:ext cx="2136592" cy="1350147"/>
          </a:xfrm>
          <a:prstGeom prst="rect">
            <a:avLst/>
          </a:prstGeom>
          <a:noFill/>
        </p:spPr>
      </p:pic>
      <p:pic>
        <p:nvPicPr>
          <p:cNvPr id="1035" name="Picture 11" descr="Картинки по запросу комбайнёр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7" y="4786322"/>
            <a:ext cx="1890448" cy="157163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611560" y="0"/>
            <a:ext cx="79323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82603953"/>
              </p:ext>
            </p:extLst>
          </p:nvPr>
        </p:nvGraphicFramePr>
        <p:xfrm>
          <a:off x="285720" y="285728"/>
          <a:ext cx="8572560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71600" y="0"/>
            <a:ext cx="7315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2452368"/>
              </p:ext>
            </p:extLst>
          </p:nvPr>
        </p:nvGraphicFramePr>
        <p:xfrm>
          <a:off x="214282" y="1340768"/>
          <a:ext cx="8715404" cy="3960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908720"/>
            <a:ext cx="810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Динамика поступлений налога на доходы физических лиц в </a:t>
            </a:r>
          </a:p>
          <a:p>
            <a:pPr algn="ctr"/>
            <a:r>
              <a:rPr lang="ru-RU" dirty="0"/>
              <a:t>бюджет Камышевского сельского поселения Зимовниковского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0"/>
            <a:ext cx="72431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23553" name="Picture 1" descr="C:\Users\moskalenko\Desktop\CGP_13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6" y="5157192"/>
            <a:ext cx="2074369" cy="1556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3599046"/>
              </p:ext>
            </p:extLst>
          </p:nvPr>
        </p:nvGraphicFramePr>
        <p:xfrm>
          <a:off x="214282" y="1411274"/>
          <a:ext cx="8715436" cy="388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3528" y="863726"/>
            <a:ext cx="820891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Динамика поступлений налогов на совокупный доход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0"/>
            <a:ext cx="74586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sp>
        <p:nvSpPr>
          <p:cNvPr id="21506" name="AutoShape 2" descr="C:\Users\moskalenko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C:\Users\moskalenko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580" y="4980867"/>
            <a:ext cx="248551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4224</TotalTime>
  <Words>826</Words>
  <Application>Microsoft Office PowerPoint</Application>
  <PresentationFormat>Экран (4:3)</PresentationFormat>
  <Paragraphs>212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 Narrow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Безвозмездные поступления из областного бюджета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574</cp:revision>
  <cp:lastPrinted>2019-12-04T11:38:52Z</cp:lastPrinted>
  <dcterms:modified xsi:type="dcterms:W3CDTF">2025-01-21T10:18:36Z</dcterms:modified>
</cp:coreProperties>
</file>