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notesMasterIdLst>
    <p:notesMasterId r:id="rId25"/>
  </p:notesMasterIdLst>
  <p:sldIdLst>
    <p:sldId id="308" r:id="rId2"/>
    <p:sldId id="256" r:id="rId3"/>
    <p:sldId id="258" r:id="rId4"/>
    <p:sldId id="260" r:id="rId5"/>
    <p:sldId id="261" r:id="rId6"/>
    <p:sldId id="284" r:id="rId7"/>
    <p:sldId id="264" r:id="rId8"/>
    <p:sldId id="269" r:id="rId9"/>
    <p:sldId id="267" r:id="rId10"/>
    <p:sldId id="268" r:id="rId11"/>
    <p:sldId id="270" r:id="rId12"/>
    <p:sldId id="312" r:id="rId13"/>
    <p:sldId id="273" r:id="rId14"/>
    <p:sldId id="274" r:id="rId15"/>
    <p:sldId id="276" r:id="rId16"/>
    <p:sldId id="282" r:id="rId17"/>
    <p:sldId id="283" r:id="rId18"/>
    <p:sldId id="285" r:id="rId19"/>
    <p:sldId id="286" r:id="rId20"/>
    <p:sldId id="288" r:id="rId21"/>
    <p:sldId id="293" r:id="rId22"/>
    <p:sldId id="294" r:id="rId23"/>
    <p:sldId id="309" r:id="rId24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  <p:cmAuthor id="2" name="moskalenko" initials="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EB43"/>
    <a:srgbClr val="00FFCC"/>
    <a:srgbClr val="D60093"/>
    <a:srgbClr val="A2F8E1"/>
    <a:srgbClr val="891753"/>
    <a:srgbClr val="000066"/>
    <a:srgbClr val="29A10D"/>
    <a:srgbClr val="B36ECE"/>
    <a:srgbClr val="FF505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7" autoAdjust="0"/>
    <p:restoredTop sz="94709" autoAdjust="0"/>
  </p:normalViewPr>
  <p:slideViewPr>
    <p:cSldViewPr>
      <p:cViewPr varScale="1">
        <p:scale>
          <a:sx n="101" d="100"/>
          <a:sy n="101" d="100"/>
        </p:scale>
        <p:origin x="3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sz="1800" dirty="0">
                <a:solidFill>
                  <a:schemeClr val="tx1"/>
                </a:solidFill>
              </a:rPr>
              <a:t>Структура налоговых и неналоговых доходов </a:t>
            </a:r>
            <a:r>
              <a:rPr lang="ru-RU" dirty="0">
                <a:solidFill>
                  <a:schemeClr val="tx1"/>
                </a:solidFill>
              </a:rPr>
              <a:t>местного </a:t>
            </a:r>
            <a:r>
              <a:rPr lang="ru-RU" sz="1800" dirty="0">
                <a:solidFill>
                  <a:schemeClr val="tx1"/>
                </a:solidFill>
              </a:rPr>
              <a:t>бюджета в 2021 году, тыс. рублей</a:t>
            </a:r>
          </a:p>
        </c:rich>
      </c:tx>
      <c:layout>
        <c:manualLayout>
          <c:xMode val="edge"/>
          <c:yMode val="edge"/>
          <c:x val="0.11339529848726637"/>
          <c:y val="8.996151331553647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местного бюджета в 2018 году</c:v>
                </c:pt>
              </c:strCache>
            </c:strRef>
          </c:tx>
          <c:explosion val="13"/>
          <c:dLbls>
            <c:dLbl>
              <c:idx val="4"/>
              <c:layout>
                <c:manualLayout>
                  <c:x val="2.0445351213639804E-2"/>
                  <c:y val="-2.715526256416617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A2-4529-B5EE-C8DFB8962BE7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Налоги на совокупный доход</c:v>
                </c:pt>
                <c:pt idx="2">
                  <c:v>Неналоговые доходы</c:v>
                </c:pt>
                <c:pt idx="3">
                  <c:v>Земельный налог</c:v>
                </c:pt>
                <c:pt idx="4">
                  <c:v>Налог на имущество физических лиц</c:v>
                </c:pt>
                <c:pt idx="5">
                  <c:v>Госпошлина</c:v>
                </c:pt>
                <c:pt idx="6">
                  <c:v>Штрафы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1202</c:v>
                </c:pt>
                <c:pt idx="1">
                  <c:v>2789.7</c:v>
                </c:pt>
                <c:pt idx="2">
                  <c:v>832.6</c:v>
                </c:pt>
                <c:pt idx="3">
                  <c:v>3771.1</c:v>
                </c:pt>
                <c:pt idx="4">
                  <c:v>110.8</c:v>
                </c:pt>
                <c:pt idx="5">
                  <c:v>6.3</c:v>
                </c:pt>
                <c:pt idx="6">
                  <c:v>10.4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C-4093-AE1D-79F380AC0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77911293613034E-2"/>
          <c:y val="0.1252820872690924"/>
          <c:w val="0.91369671446097123"/>
          <c:h val="0.8027856017425736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38-436D-86EC-49BFCDC489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38-436D-86EC-49BFCDC489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1227.7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38-436D-86EC-49BFCDC489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00858496"/>
        <c:axId val="102637952"/>
        <c:axId val="94959808"/>
      </c:bar3DChart>
      <c:catAx>
        <c:axId val="10085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2637952"/>
        <c:crosses val="autoZero"/>
        <c:auto val="1"/>
        <c:lblAlgn val="ctr"/>
        <c:lblOffset val="100"/>
        <c:noMultiLvlLbl val="0"/>
      </c:catAx>
      <c:valAx>
        <c:axId val="102637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00858496"/>
        <c:crosses val="autoZero"/>
        <c:crossBetween val="between"/>
      </c:valAx>
      <c:serAx>
        <c:axId val="94959808"/>
        <c:scaling>
          <c:orientation val="minMax"/>
        </c:scaling>
        <c:delete val="1"/>
        <c:axPos val="b"/>
        <c:majorTickMark val="out"/>
        <c:minorTickMark val="none"/>
        <c:tickLblPos val="none"/>
        <c:crossAx val="102637952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254516698877705E-2"/>
          <c:y val="6.0408222864449641E-2"/>
          <c:w val="0.92595447892681471"/>
          <c:h val="0.8091909569984817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2789.7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3-46D2-9F41-FE2770EA7AD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2789.7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3-46D2-9F41-FE2770EA7AD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2789.7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A3-46D2-9F41-FE2770EA7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5725056"/>
        <c:axId val="115726592"/>
        <c:axId val="86073344"/>
      </c:bar3DChart>
      <c:catAx>
        <c:axId val="1157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5726592"/>
        <c:crosses val="autoZero"/>
        <c:auto val="1"/>
        <c:lblAlgn val="ctr"/>
        <c:lblOffset val="100"/>
        <c:noMultiLvlLbl val="0"/>
      </c:catAx>
      <c:valAx>
        <c:axId val="115726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5725056"/>
        <c:crosses val="autoZero"/>
        <c:crossBetween val="between"/>
      </c:valAx>
      <c:serAx>
        <c:axId val="86073344"/>
        <c:scaling>
          <c:orientation val="minMax"/>
        </c:scaling>
        <c:delete val="1"/>
        <c:axPos val="b"/>
        <c:majorTickMark val="none"/>
        <c:minorTickMark val="none"/>
        <c:tickLblPos val="none"/>
        <c:crossAx val="115726592"/>
        <c:crosses val="autoZero"/>
      </c:ser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  <a:sp3d/>
          </c:spPr>
          <c:invertIfNegative val="0"/>
          <c:dLbls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5613.3</c:v>
                </c:pt>
                <c:pt idx="1">
                  <c:v>5528.2</c:v>
                </c:pt>
                <c:pt idx="2">
                  <c:v>5758.7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7-4ACD-A056-4A6DD40F51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4753601534346395E-3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F1-4A7B-A28E-7EF76EB56C32}"/>
                </c:ext>
              </c:extLst>
            </c:dLbl>
            <c:dLbl>
              <c:idx val="1"/>
              <c:layout>
                <c:manualLayout>
                  <c:x val="1.4950720306869059E-2"/>
                  <c:y val="-0.10581978840041809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F1-4A7B-A28E-7EF76EB56C32}"/>
                </c:ext>
              </c:extLst>
            </c:dLbl>
            <c:dLbl>
              <c:idx val="2"/>
              <c:layout>
                <c:manualLayout>
                  <c:x val="1.6445792337555727E-2"/>
                  <c:y val="-8.677222648834274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F1-4A7B-A28E-7EF76EB56C32}"/>
                </c:ext>
              </c:extLst>
            </c:dLbl>
            <c:dLbl>
              <c:idx val="3"/>
              <c:layout>
                <c:manualLayout>
                  <c:x val="1.4950720306869066E-2"/>
                  <c:y val="-9.3121413792368046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96.1</c:v>
                </c:pt>
                <c:pt idx="1">
                  <c:v>97</c:v>
                </c:pt>
                <c:pt idx="2">
                  <c:v>100.6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7-4ACD-A056-4A6DD40F51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352.4</c:v>
                </c:pt>
                <c:pt idx="1">
                  <c:v>199.6</c:v>
                </c:pt>
                <c:pt idx="2">
                  <c:v>200.7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17-4ACD-A056-4A6DD40F51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-1.4950720306869062E-2"/>
                  <c:y val="-9.947060109639299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F1-4A7B-A28E-7EF76EB56C32}"/>
                </c:ext>
              </c:extLst>
            </c:dLbl>
            <c:dLbl>
              <c:idx val="3"/>
              <c:layout>
                <c:manualLayout>
                  <c:x val="-4.4852160920607741E-3"/>
                  <c:y val="-0.1058197884004180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17-4ACD-A056-4A6DD40F51A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2891584675111454E-2"/>
                  <c:y val="-8.6772226488342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F1-4A7B-A28E-7EF76EB56C32}"/>
                </c:ext>
              </c:extLst>
            </c:dLbl>
            <c:dLbl>
              <c:idx val="1"/>
              <c:layout>
                <c:manualLayout>
                  <c:x val="2.3921152490990132E-2"/>
                  <c:y val="-0.105819788400418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F1-4A7B-A28E-7EF76EB56C32}"/>
                </c:ext>
              </c:extLst>
            </c:dLbl>
            <c:dLbl>
              <c:idx val="2"/>
              <c:layout>
                <c:manualLayout>
                  <c:x val="4.1862016859234352E-2"/>
                  <c:y val="-9.947060109639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F1-4A7B-A28E-7EF76EB56C32}"/>
                </c:ext>
              </c:extLst>
            </c:dLbl>
            <c:dLbl>
              <c:idx val="3"/>
              <c:layout>
                <c:manualLayout>
                  <c:x val="2.9901440613737666E-2"/>
                  <c:y val="-9.5237809560376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18.5</c:v>
                </c:pt>
                <c:pt idx="1">
                  <c:v>18.5</c:v>
                </c:pt>
                <c:pt idx="2">
                  <c:v>18.5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417-4ACD-A056-4A6DD40F51A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2703.3</c:v>
                </c:pt>
                <c:pt idx="1">
                  <c:v>2866.5</c:v>
                </c:pt>
                <c:pt idx="2">
                  <c:v>2708.3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17-4ACD-A056-4A6DD40F51A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72.599999999999994</c:v>
                </c:pt>
                <c:pt idx="1">
                  <c:v>76.900000000000006</c:v>
                </c:pt>
                <c:pt idx="2">
                  <c:v>81.2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417-4ACD-A056-4A6DD40F51A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Межбюджетные трансферты общего характера бюджетам  бюджетной системы Российской федерации</c:v>
                </c:pt>
              </c:strCache>
            </c:strRef>
          </c:tx>
          <c:spPr>
            <a:solidFill>
              <a:srgbClr val="89175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416224521677015E-2"/>
                  <c:y val="-7.6190247648301013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F1-4A7B-A28E-7EF76EB56C32}"/>
                </c:ext>
              </c:extLst>
            </c:dLbl>
            <c:dLbl>
              <c:idx val="1"/>
              <c:layout>
                <c:manualLayout>
                  <c:x val="1.6445792337555727E-2"/>
                  <c:y val="-9.312141379236804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0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F1-4A7B-A28E-7EF76EB56C32}"/>
                </c:ext>
              </c:extLst>
            </c:dLbl>
            <c:dLbl>
              <c:idx val="2"/>
              <c:layout>
                <c:manualLayout>
                  <c:x val="1.7940864368242888E-2"/>
                  <c:y val="-7.619024764830099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DF1-4A7B-A28E-7EF76EB56C32}"/>
                </c:ext>
              </c:extLst>
            </c:dLbl>
            <c:dLbl>
              <c:idx val="3"/>
              <c:layout>
                <c:manualLayout>
                  <c:x val="2.0931008429617114E-2"/>
                  <c:y val="-9.5237809560376765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F1-4A7B-A28E-7EF76EB56C3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</c:strCache>
            </c:str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56.1</c:v>
                </c:pt>
                <c:pt idx="1">
                  <c:v>56.1</c:v>
                </c:pt>
                <c:pt idx="2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17-4ACD-A056-4A6DD40F51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180"/>
        <c:shape val="box"/>
        <c:axId val="102569472"/>
        <c:axId val="102571008"/>
        <c:axId val="0"/>
      </c:bar3DChart>
      <c:catAx>
        <c:axId val="102569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02571008"/>
        <c:crosses val="autoZero"/>
        <c:auto val="1"/>
        <c:lblAlgn val="ctr"/>
        <c:lblOffset val="100"/>
        <c:noMultiLvlLbl val="0"/>
      </c:catAx>
      <c:valAx>
        <c:axId val="1025710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one"/>
        <c:crossAx val="1025694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2477685227001267"/>
          <c:w val="0.80974408015967581"/>
          <c:h val="0.3752231477299873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355973377291389E-2"/>
          <c:y val="8.0677694999678098E-2"/>
          <c:w val="0.51028473868632251"/>
          <c:h val="0.825011271657685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effectLst>
              <a:glow>
                <a:schemeClr val="accent1">
                  <a:alpha val="40000"/>
                </a:schemeClr>
              </a:glow>
            </a:effectLst>
          </c:spPr>
          <c:explosion val="7"/>
          <c:dPt>
            <c:idx val="0"/>
            <c:bubble3D val="0"/>
            <c:spPr>
              <a:solidFill>
                <a:srgbClr val="FFFF00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01D2-4E9A-9479-57A67181C058}"/>
              </c:ext>
            </c:extLst>
          </c:dPt>
          <c:dPt>
            <c:idx val="1"/>
            <c:bubble3D val="0"/>
            <c:explosion val="4"/>
            <c:spPr>
              <a:solidFill>
                <a:srgbClr val="A2F8E1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3-1484-4C7F-A383-1A9871CA9D56}"/>
              </c:ext>
            </c:extLst>
          </c:dPt>
          <c:dPt>
            <c:idx val="2"/>
            <c:bubble3D val="0"/>
            <c:spPr>
              <a:solidFill>
                <a:srgbClr val="21EB43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5-1484-4C7F-A383-1A9871CA9D56}"/>
              </c:ext>
            </c:extLst>
          </c:dPt>
          <c:dPt>
            <c:idx val="3"/>
            <c:bubble3D val="0"/>
            <c:spPr>
              <a:solidFill>
                <a:srgbClr val="D60093"/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8-01D2-4E9A-9479-57A67181C058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6-01D2-4E9A-9479-57A67181C058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7-01D2-4E9A-9479-57A67181C058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D-1484-4C7F-A383-1A9871CA9D5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1D2-4E9A-9479-57A67181C05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484-4C7F-A383-1A9871CA9D56}"/>
                </c:ext>
              </c:extLst>
            </c:dLbl>
            <c:dLbl>
              <c:idx val="3"/>
              <c:layout>
                <c:manualLayout>
                  <c:x val="-8.1486230946154186E-3"/>
                  <c:y val="9.543694670474002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D2-4E9A-9479-57A67181C058}"/>
                </c:ext>
              </c:extLst>
            </c:dLbl>
            <c:dLbl>
              <c:idx val="4"/>
              <c:layout>
                <c:manualLayout>
                  <c:x val="1.8867932880178323E-2"/>
                  <c:y val="-1.06984587879517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D2-4E9A-9479-57A67181C058}"/>
                </c:ext>
              </c:extLst>
            </c:dLbl>
            <c:dLbl>
              <c:idx val="5"/>
              <c:layout>
                <c:manualLayout>
                  <c:x val="1.9416818200329361E-3"/>
                  <c:y val="-2.51187996936971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D2-4E9A-9479-57A67181C058}"/>
                </c:ext>
              </c:extLst>
            </c:dLbl>
            <c:dLbl>
              <c:idx val="7"/>
              <c:layout>
                <c:manualLayout>
                  <c:x val="-7.4486836490604322E-2"/>
                  <c:y val="2.106189750306014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D2-4E9A-9479-57A67181C058}"/>
                </c:ext>
              </c:extLst>
            </c:dLbl>
            <c:dLbl>
              <c:idx val="8"/>
              <c:layout>
                <c:manualLayout>
                  <c:x val="2.2138780341406667E-2"/>
                  <c:y val="-9.16063722438137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D2-4E9A-9479-57A67181C05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0.4%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84-4C7F-A383-1A9871CA9D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Социальная политика</c:v>
                </c:pt>
                <c:pt idx="1">
                  <c:v>Образование</c:v>
                </c:pt>
                <c:pt idx="2">
                  <c:v>Национальная оборона</c:v>
                </c:pt>
                <c:pt idx="3">
                  <c:v>Общегосударственные вопросы</c:v>
                </c:pt>
                <c:pt idx="4">
                  <c:v>Жилищно-коммунальное хозяйство</c:v>
                </c:pt>
                <c:pt idx="5">
                  <c:v>Культура, кинематограф</c:v>
                </c:pt>
                <c:pt idx="6">
                  <c:v>Охрана окружающей среды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8.0000000000000002E-3</c:v>
                </c:pt>
                <c:pt idx="1">
                  <c:v>2E-3</c:v>
                </c:pt>
                <c:pt idx="2" formatCode="0.0%">
                  <c:v>1.0999999999999999E-2</c:v>
                </c:pt>
                <c:pt idx="3" formatCode="0%">
                  <c:v>0.62</c:v>
                </c:pt>
                <c:pt idx="4" formatCode="0.0%">
                  <c:v>0.04</c:v>
                </c:pt>
                <c:pt idx="5">
                  <c:v>0.30299999999999999</c:v>
                </c:pt>
                <c:pt idx="6" formatCode="0.000%">
                  <c:v>8.0000000000000004E-4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2-4E9A-9479-57A67181C0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00465401633556"/>
          <c:y val="6.411587264100306E-2"/>
          <c:w val="0.31351366724448976"/>
          <c:h val="0.93588412735899695"/>
        </c:manualLayout>
      </c:layout>
      <c:overlay val="0"/>
      <c:spPr>
        <a:noFill/>
        <a:ln>
          <a:noFill/>
        </a:ln>
        <a:effectLst>
          <a:glow>
            <a:schemeClr val="accent1"/>
          </a:glow>
        </a:effectLst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</a:rPr>
              <a:t>тыс. рублей</a:t>
            </a:r>
          </a:p>
        </c:rich>
      </c:tx>
      <c:layout>
        <c:manualLayout>
          <c:xMode val="edge"/>
          <c:yMode val="edge"/>
          <c:x val="4.460787542780420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73215490209868E-2"/>
                  <c:y val="5.73565523296021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260384056425079E-2"/>
                      <c:h val="4.68245789782510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9A8-4CAB-A9B5-F60EDC5415A7}"/>
                </c:ext>
              </c:extLst>
            </c:dLbl>
            <c:dLbl>
              <c:idx val="1"/>
              <c:layout>
                <c:manualLayout>
                  <c:x val="7.2487168566215218E-2"/>
                  <c:y val="0.105029551055710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2866,5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AE-4053-89DC-41DBA17C5D3C}"/>
                </c:ext>
              </c:extLst>
            </c:dLbl>
            <c:dLbl>
              <c:idx val="2"/>
              <c:layout>
                <c:manualLayout>
                  <c:x val="3.2216519362762319E-2"/>
                  <c:y val="3.99487104932111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2708,3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AE-4053-89DC-41DBA17C5D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2703.3</c:v>
                </c:pt>
                <c:pt idx="1">
                  <c:v>2866.5</c:v>
                </c:pt>
                <c:pt idx="2">
                  <c:v>2708.3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37-4107-9DAB-3309A9684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199296"/>
        <c:axId val="102200832"/>
      </c:barChart>
      <c:catAx>
        <c:axId val="10219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200832"/>
        <c:crosses val="autoZero"/>
        <c:auto val="1"/>
        <c:lblAlgn val="ctr"/>
        <c:lblOffset val="100"/>
        <c:noMultiLvlLbl val="0"/>
      </c:catAx>
      <c:valAx>
        <c:axId val="10220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219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0.0177</cdr:x>
      <cdr:y>0.17241</cdr:y>
    </cdr:from>
    <cdr:to>
      <cdr:x>0.16813</cdr:x>
      <cdr:y>0.27586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44" y="714380"/>
          <a:ext cx="1214414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0.01961</cdr:x>
      <cdr:y>0.18367</cdr:y>
    </cdr:from>
    <cdr:to>
      <cdr:x>0.18627</cdr:x>
      <cdr:y>0.26716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6" y="785818"/>
          <a:ext cx="121444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rgbClr val="002060"/>
              </a:solidFill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808E-FF29-45C5-BBB0-BCE4E1F86464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AD4CE-E01F-4726-B2CA-2E14E3186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1" y="1357299"/>
            <a:ext cx="819185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 Камышевского 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Зимовниковского района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2021 год</a:t>
            </a:r>
          </a:p>
          <a:p>
            <a:pPr algn="ctr"/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плановый период 2022-2023 гг.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5787" y="2"/>
            <a:ext cx="728667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941168"/>
            <a:ext cx="4608512" cy="1730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29906760"/>
              </p:ext>
            </p:extLst>
          </p:nvPr>
        </p:nvGraphicFramePr>
        <p:xfrm>
          <a:off x="214282" y="1340768"/>
          <a:ext cx="8715404" cy="396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908720"/>
            <a:ext cx="8106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Динамика поступлений налога на доходы физических лиц в </a:t>
            </a:r>
          </a:p>
          <a:p>
            <a:pPr algn="ctr"/>
            <a:r>
              <a:rPr lang="ru-RU" dirty="0"/>
              <a:t>бюджет Камышевского сельского поселения Зимовниковского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0"/>
            <a:ext cx="72431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23553" name="Picture 1" descr="C:\Users\moskalenko\Desktop\CGP_13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6" y="5157192"/>
            <a:ext cx="2074369" cy="1556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967492000"/>
              </p:ext>
            </p:extLst>
          </p:nvPr>
        </p:nvGraphicFramePr>
        <p:xfrm>
          <a:off x="214282" y="1411274"/>
          <a:ext cx="8715436" cy="388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3528" y="863726"/>
            <a:ext cx="820891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Динамика поступлений налогов на совокупный доход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0"/>
            <a:ext cx="74586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21506" name="AutoShape 2" descr="C:\Users\moskalenk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C:\Users\moskalenko\Desktop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80" y="4980867"/>
            <a:ext cx="2485510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700671"/>
            <a:ext cx="8305800" cy="5137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Безвозмездные поступления из областного бюджета (тыс.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243621"/>
              </p:ext>
            </p:extLst>
          </p:nvPr>
        </p:nvGraphicFramePr>
        <p:xfrm>
          <a:off x="899592" y="1540800"/>
          <a:ext cx="7704855" cy="4717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44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7005">
                <a:tc gridSpan="2">
                  <a:txBody>
                    <a:bodyPr/>
                    <a:lstStyle/>
                    <a:p>
                      <a:r>
                        <a:rPr lang="ru-RU" dirty="0"/>
                        <a:t>наименование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 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 год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802">
                <a:tc gridSpan="2">
                  <a:txBody>
                    <a:bodyPr/>
                    <a:lstStyle/>
                    <a:p>
                      <a:r>
                        <a:rPr lang="ru-RU" dirty="0"/>
                        <a:t>всего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196,4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97,2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100,8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978">
                <a:tc gridSpan="2">
                  <a:txBody>
                    <a:bodyPr/>
                    <a:lstStyle/>
                    <a:p>
                      <a:r>
                        <a:rPr lang="ru-RU" dirty="0"/>
                        <a:t>в том числе</a:t>
                      </a:r>
                      <a:r>
                        <a:rPr lang="ru-RU" baseline="0" dirty="0"/>
                        <a:t>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 Narrow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02">
                <a:tc gridSpan="2">
                  <a:txBody>
                    <a:bodyPr/>
                    <a:lstStyle/>
                    <a:p>
                      <a:r>
                        <a:rPr lang="ru-RU" dirty="0"/>
                        <a:t>Дотации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978">
                <a:tc gridSpan="2">
                  <a:txBody>
                    <a:bodyPr/>
                    <a:lstStyle/>
                    <a:p>
                      <a:r>
                        <a:rPr lang="ru-RU" dirty="0"/>
                        <a:t>Субвенции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96,3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97,2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100,8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7662">
                <a:tc gridSpan="2">
                  <a:txBody>
                    <a:bodyPr/>
                    <a:lstStyle/>
                    <a:p>
                      <a:r>
                        <a:rPr lang="ru-RU" dirty="0"/>
                        <a:t>Иные</a:t>
                      </a:r>
                      <a:r>
                        <a:rPr lang="ru-RU" baseline="0" dirty="0"/>
                        <a:t> межбюджетные трансферты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 Narrow" pitchFamily="34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8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1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r>
              <a:rPr lang="ru-RU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16385" name="Picture 1" descr="C:\Users\moskalenko\Desktop\63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1355712" cy="8408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01461750"/>
              </p:ext>
            </p:extLst>
          </p:nvPr>
        </p:nvGraphicFramePr>
        <p:xfrm>
          <a:off x="467544" y="908720"/>
          <a:ext cx="8352928" cy="573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7504" y="1484784"/>
            <a:ext cx="101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2023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504" y="2767962"/>
            <a:ext cx="1012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52" y="3776215"/>
            <a:ext cx="10629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2302" y="711556"/>
            <a:ext cx="78121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4095"/>
            <a:ext cx="74888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137628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96485585"/>
              </p:ext>
            </p:extLst>
          </p:nvPr>
        </p:nvGraphicFramePr>
        <p:xfrm>
          <a:off x="107504" y="1268760"/>
          <a:ext cx="8928992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71480"/>
            <a:ext cx="8358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местного бюджета Камышевского сельского поселения Зимовниковского района в 2021 году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0"/>
            <a:ext cx="76032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8113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958203"/>
            <a:ext cx="79561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в 2021 году составят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5 613,3 тыс. рублей или 62,9 % общего объёма расходов местного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24591" y="1643050"/>
            <a:ext cx="20842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5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Ограничения: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2450915"/>
            <a:ext cx="8208912" cy="123531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на содержание органов местного самоуправления (ежегодно устанавливается на основе постановления Правительства РФ от 26.12.2018 №851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979632"/>
            <a:ext cx="8208912" cy="12353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в сфере закупок для обеспечения государственных нужд ( в соответствии с ч.3 ст.19 ФЗ от 05.04.2013 №44-ФЗ)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92334" y="0"/>
            <a:ext cx="74944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556295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1" y="760176"/>
            <a:ext cx="5562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местного бюджета по разделу 08 </a:t>
            </a:r>
          </a:p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«Культура, кинематография»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71634226"/>
              </p:ext>
            </p:extLst>
          </p:nvPr>
        </p:nvGraphicFramePr>
        <p:xfrm>
          <a:off x="467544" y="1700808"/>
          <a:ext cx="7884154" cy="515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166"/>
            <a:ext cx="2843808" cy="138172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27584" y="0"/>
            <a:ext cx="7459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7100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489222"/>
              </p:ext>
            </p:extLst>
          </p:nvPr>
        </p:nvGraphicFramePr>
        <p:xfrm>
          <a:off x="179512" y="1801852"/>
          <a:ext cx="8856984" cy="2996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6943">
                  <a:extLst>
                    <a:ext uri="{9D8B030D-6E8A-4147-A177-3AD203B41FA5}">
                      <a16:colId xmlns:a16="http://schemas.microsoft.com/office/drawing/2014/main" val="415339178"/>
                    </a:ext>
                  </a:extLst>
                </a:gridCol>
                <a:gridCol w="1086235">
                  <a:extLst>
                    <a:ext uri="{9D8B030D-6E8A-4147-A177-3AD203B41FA5}">
                      <a16:colId xmlns:a16="http://schemas.microsoft.com/office/drawing/2014/main" val="1688107405"/>
                    </a:ext>
                  </a:extLst>
                </a:gridCol>
                <a:gridCol w="1169790">
                  <a:extLst>
                    <a:ext uri="{9D8B030D-6E8A-4147-A177-3AD203B41FA5}">
                      <a16:colId xmlns:a16="http://schemas.microsoft.com/office/drawing/2014/main" val="1795760550"/>
                    </a:ext>
                  </a:extLst>
                </a:gridCol>
                <a:gridCol w="1504016">
                  <a:extLst>
                    <a:ext uri="{9D8B030D-6E8A-4147-A177-3AD203B41FA5}">
                      <a16:colId xmlns:a16="http://schemas.microsoft.com/office/drawing/2014/main" val="1767566696"/>
                    </a:ext>
                  </a:extLst>
                </a:gridCol>
              </a:tblGrid>
              <a:tr h="64942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836922"/>
                  </a:ext>
                </a:extLst>
              </a:tr>
              <a:tr h="102825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Финансовое</a:t>
                      </a:r>
                      <a:r>
                        <a:rPr lang="ru-RU" sz="16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выполнения муниципального задания МУК СДК «Камышевский»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2 603,2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2 866,5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2 708,3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7178540"/>
                  </a:ext>
                </a:extLst>
              </a:tr>
              <a:tr h="669558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Государственная поддержка отрасли культуры</a:t>
                      </a:r>
                      <a:endParaRPr kumimoji="0" lang="ru-RU" sz="16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966604"/>
                  </a:ext>
                </a:extLst>
              </a:tr>
              <a:tr h="649420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2 703,3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2 866,5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2 708,3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3503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1124744"/>
            <a:ext cx="87129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разделу «Культуру и кинематограф»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0"/>
            <a:ext cx="69545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589047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-108520" y="764704"/>
            <a:ext cx="87524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Программно-целевой метод планирования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бюджетных  расходов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8356" y="2492896"/>
            <a:ext cx="48679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2021 году 94,7 % от объёма бюджетных ассигнований в Камышевском сельском поселении направлено на реализацию муниципальных программ</a:t>
            </a:r>
            <a:endParaRPr lang="ru-RU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ekretar1\Рабочий стол\budget-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276872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97" y="0"/>
            <a:ext cx="76438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92968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Камышевского сельского поселения в 2021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587162"/>
            <a:ext cx="3744416" cy="1341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и создание условий для эффективного управления муниципальными финансами Зимовниковского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5203,8 тыс. руб. (61,6 %)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6" y="2928937"/>
            <a:ext cx="1928426" cy="14567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166,3 тыс. руб. (2,0 %)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1587163"/>
            <a:ext cx="4392488" cy="88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352,4 тыс.руб. (4,2 %)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251952" y="2928937"/>
            <a:ext cx="1815992" cy="14567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ситуаций, обеспечение пожарной безопасности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17,4 тыс.руб. (0,2%)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2472362"/>
            <a:ext cx="4392488" cy="19132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Развитие культуры в Камышевском сельском поселении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2703,3 тыс.руб. (32,0 %)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6614556" y="1151906"/>
          <a:ext cx="2351314" cy="5225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5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25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00034" y="785794"/>
            <a:ext cx="8032406" cy="857256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 формирования бюджета Камышевского сельского поселения Зимовниковского района на 2021 год и плановый период 2022 и 2023 годов </a:t>
            </a:r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428596" y="1928802"/>
            <a:ext cx="3857652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Зимовниковского района Ростовской области на 2021-2023 годы</a:t>
            </a: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(Распоряжение Администрации Камышевского сельского поселения</a:t>
            </a:r>
          </a:p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24.08.2020 № 31)</a:t>
            </a:r>
          </a:p>
        </p:txBody>
      </p:sp>
      <p:sp>
        <p:nvSpPr>
          <p:cNvPr id="10" name="Прямоугольник с одним скругленным углом 9"/>
          <p:cNvSpPr/>
          <p:nvPr/>
        </p:nvSpPr>
        <p:spPr>
          <a:xfrm>
            <a:off x="4643438" y="1928802"/>
            <a:ext cx="4000528" cy="2000264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Зимовниковского района Ростовской области </a:t>
            </a:r>
          </a:p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2021-2023 годы </a:t>
            </a:r>
          </a:p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(Постановление Администрации Камышевского сельского поселения</a:t>
            </a:r>
          </a:p>
          <a:p>
            <a:pPr algn="ctr"/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19.10.2020 № 172)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28596" y="4071942"/>
            <a:ext cx="3786214" cy="2286016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</a:p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  <a:p>
            <a:pPr algn="ctr"/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4643438" y="4071942"/>
            <a:ext cx="4000528" cy="2214578"/>
          </a:xfrm>
          <a:prstGeom prst="round1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5500" dist="381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областного закона «Об областном бюджете на 2021 год и плановый период 2022 и 2023 годов)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0"/>
            <a:ext cx="74603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357188" y="428625"/>
            <a:ext cx="814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42905" y="705817"/>
            <a:ext cx="857246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Зимовниковского района, формируемые в рамках муниципальных программ Камышевского сельского поселения, и непрограммные расходы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2786050" y="171448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4857752" y="1785926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13" name="Овал 12"/>
          <p:cNvSpPr/>
          <p:nvPr/>
        </p:nvSpPr>
        <p:spPr>
          <a:xfrm>
            <a:off x="2285984" y="2643182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8 919,3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1279" name="TextBox 15"/>
          <p:cNvSpPr txBox="1">
            <a:spLocks noChangeArrowheads="1"/>
          </p:cNvSpPr>
          <p:nvPr/>
        </p:nvSpPr>
        <p:spPr bwMode="auto">
          <a:xfrm>
            <a:off x="2643174" y="2071678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94, 7 %</a:t>
            </a:r>
          </a:p>
        </p:txBody>
      </p:sp>
      <p:sp>
        <p:nvSpPr>
          <p:cNvPr id="22" name="Овал 21"/>
          <p:cNvSpPr/>
          <p:nvPr/>
        </p:nvSpPr>
        <p:spPr>
          <a:xfrm>
            <a:off x="2500298" y="3786190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8 443,2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4857752" y="2143116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94,8 %</a:t>
            </a:r>
          </a:p>
        </p:txBody>
      </p:sp>
      <p:sp>
        <p:nvSpPr>
          <p:cNvPr id="18" name="Овал 17"/>
          <p:cNvSpPr/>
          <p:nvPr/>
        </p:nvSpPr>
        <p:spPr>
          <a:xfrm>
            <a:off x="4429124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8 849,8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23" name="Овал 22"/>
          <p:cNvSpPr/>
          <p:nvPr/>
        </p:nvSpPr>
        <p:spPr>
          <a:xfrm>
            <a:off x="4643438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8 390,5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85720" y="5143512"/>
            <a:ext cx="857256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285750" y="6072188"/>
            <a:ext cx="8572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90" name="TextBox 28"/>
          <p:cNvSpPr txBox="1">
            <a:spLocks noChangeArrowheads="1"/>
          </p:cNvSpPr>
          <p:nvPr/>
        </p:nvSpPr>
        <p:spPr bwMode="auto">
          <a:xfrm>
            <a:off x="1619672" y="5143500"/>
            <a:ext cx="70957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 Камышевского сельского поселения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Зимовниковского района, формируемые в рамках муниципальных программ Зимовниковского района</a:t>
            </a:r>
          </a:p>
        </p:txBody>
      </p:sp>
      <p:sp>
        <p:nvSpPr>
          <p:cNvPr id="11291" name="TextBox 29"/>
          <p:cNvSpPr txBox="1">
            <a:spLocks noChangeArrowheads="1"/>
          </p:cNvSpPr>
          <p:nvPr/>
        </p:nvSpPr>
        <p:spPr bwMode="auto">
          <a:xfrm>
            <a:off x="1619672" y="6041706"/>
            <a:ext cx="71164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    непрограммные расходы бюджета Камышевского сельского                            поселения Зимовниковского района</a:t>
            </a:r>
          </a:p>
        </p:txBody>
      </p:sp>
      <p:sp>
        <p:nvSpPr>
          <p:cNvPr id="11292" name="TextBox 23"/>
          <p:cNvSpPr txBox="1">
            <a:spLocks noChangeArrowheads="1"/>
          </p:cNvSpPr>
          <p:nvPr/>
        </p:nvSpPr>
        <p:spPr bwMode="auto">
          <a:xfrm>
            <a:off x="7072329" y="1857367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2023 год</a:t>
            </a:r>
          </a:p>
        </p:txBody>
      </p:sp>
      <p:sp>
        <p:nvSpPr>
          <p:cNvPr id="11293" name="TextBox 30"/>
          <p:cNvSpPr txBox="1">
            <a:spLocks noChangeArrowheads="1"/>
          </p:cNvSpPr>
          <p:nvPr/>
        </p:nvSpPr>
        <p:spPr bwMode="auto">
          <a:xfrm>
            <a:off x="6929454" y="2214554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92,3 %</a:t>
            </a:r>
          </a:p>
        </p:txBody>
      </p:sp>
      <p:sp>
        <p:nvSpPr>
          <p:cNvPr id="32" name="Овал 31"/>
          <p:cNvSpPr/>
          <p:nvPr/>
        </p:nvSpPr>
        <p:spPr>
          <a:xfrm>
            <a:off x="6715156" y="2714607"/>
            <a:ext cx="2000264" cy="128588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8 931,3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33" name="Овал 32"/>
          <p:cNvSpPr/>
          <p:nvPr/>
        </p:nvSpPr>
        <p:spPr>
          <a:xfrm>
            <a:off x="6929454" y="3857617"/>
            <a:ext cx="1643062" cy="1214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8 245,7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1560" y="0"/>
            <a:ext cx="75323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5496" y="260648"/>
            <a:ext cx="9108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Субсидии из областного бюджету Камышевского сельского поселения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Зимовниковского района 2020-2022 годов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содержание расходных обязательств местного значения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90452"/>
              </p:ext>
            </p:extLst>
          </p:nvPr>
        </p:nvGraphicFramePr>
        <p:xfrm>
          <a:off x="5004048" y="3284984"/>
          <a:ext cx="3888432" cy="1845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016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Направления расходования: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2021 годы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114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Государственная поддержка отрасли культуры</a:t>
                      </a:r>
                      <a:endParaRPr lang="ru-RU" sz="1400" b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rtl="0" eaLnBrk="1" latinLnBrk="0" hangingPunct="1"/>
                      <a:r>
                        <a:rPr kumimoji="0" lang="ru-RU" sz="14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4" name="Содержимое 5" descr="DSC00950.JPG">
            <a:extLst>
              <a:ext uri="{FF2B5EF4-FFF2-40B4-BE49-F238E27FC236}">
                <a16:creationId xmlns:a16="http://schemas.microsoft.com/office/drawing/2014/main" id="{66A6FF5A-D601-44B1-9D00-B3BE5A0744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260" y="1988840"/>
            <a:ext cx="4392488" cy="342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6168" y="571500"/>
            <a:ext cx="770485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предусмотрены на основе проектов планов закупок муниципальных заказчиков в рамках реализации Федерального закона от 05.04.2013 №44-ФЗ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+mn-lt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0" y="1428736"/>
            <a:ext cx="2714611" cy="1218948"/>
            <a:chOff x="159841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59841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202211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Формирование Заказчиком проекта плана закупок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Группа 10"/>
          <p:cNvGrpSpPr/>
          <p:nvPr/>
        </p:nvGrpSpPr>
        <p:grpSpPr>
          <a:xfrm>
            <a:off x="0" y="3429000"/>
            <a:ext cx="2714611" cy="1218948"/>
            <a:chOff x="159841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59841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4" name="Скругленный прямоугольник 6"/>
            <p:cNvSpPr/>
            <p:nvPr/>
          </p:nvSpPr>
          <p:spPr>
            <a:xfrm>
              <a:off x="202211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проекта плана закупок с Учредителем (ГРБС)</a:t>
              </a:r>
            </a:p>
          </p:txBody>
        </p:sp>
      </p:grpSp>
      <p:grpSp>
        <p:nvGrpSpPr>
          <p:cNvPr id="4" name="Группа 11"/>
          <p:cNvGrpSpPr/>
          <p:nvPr/>
        </p:nvGrpSpPr>
        <p:grpSpPr>
          <a:xfrm>
            <a:off x="0" y="5429264"/>
            <a:ext cx="2714611" cy="1218948"/>
            <a:chOff x="159841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59841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2" name="Скругленный прямоугольник 8"/>
            <p:cNvSpPr/>
            <p:nvPr/>
          </p:nvSpPr>
          <p:spPr>
            <a:xfrm>
              <a:off x="202211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0960" tIns="60960" rIns="60960" bIns="60960" spcCol="1270" anchor="ctr"/>
            <a:lstStyle/>
            <a:p>
              <a:pPr algn="ctr" defTabSz="7112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Отражение финансовых показателей в бюджетных заявках с учетом обоснований бюджетных ассигнований закупок </a:t>
              </a:r>
            </a:p>
          </p:txBody>
        </p:sp>
      </p:grpSp>
      <p:grpSp>
        <p:nvGrpSpPr>
          <p:cNvPr id="6" name="Группа 12"/>
          <p:cNvGrpSpPr/>
          <p:nvPr/>
        </p:nvGrpSpPr>
        <p:grpSpPr>
          <a:xfrm>
            <a:off x="3286116" y="5429264"/>
            <a:ext cx="2714611" cy="1218948"/>
            <a:chOff x="336649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336649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30" name="Скругленный прямоугольник 10"/>
            <p:cNvSpPr/>
            <p:nvPr/>
          </p:nvSpPr>
          <p:spPr>
            <a:xfrm>
              <a:off x="340886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Контроль плана закупок на соответствие финансовому обеспечению</a:t>
              </a:r>
              <a:endParaRPr lang="ru-RU" sz="1400" b="1" i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7" name="Группа 13"/>
          <p:cNvGrpSpPr/>
          <p:nvPr/>
        </p:nvGrpSpPr>
        <p:grpSpPr>
          <a:xfrm>
            <a:off x="3214678" y="3429000"/>
            <a:ext cx="2714611" cy="1218948"/>
            <a:chOff x="336649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336649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8" name="Скругленный прямоугольник 12"/>
            <p:cNvSpPr/>
            <p:nvPr/>
          </p:nvSpPr>
          <p:spPr>
            <a:xfrm>
              <a:off x="340886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Доведение лимитов бюджетных обязательств до ГРБС</a:t>
              </a:r>
            </a:p>
          </p:txBody>
        </p:sp>
      </p:grpSp>
      <p:grpSp>
        <p:nvGrpSpPr>
          <p:cNvPr id="8" name="Группа 14"/>
          <p:cNvGrpSpPr/>
          <p:nvPr/>
        </p:nvGrpSpPr>
        <p:grpSpPr>
          <a:xfrm>
            <a:off x="3143240" y="1428736"/>
            <a:ext cx="2714611" cy="1218948"/>
            <a:chOff x="3366492" y="447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3366492" y="447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Скругленный прямоугольник 14"/>
            <p:cNvSpPr/>
            <p:nvPr/>
          </p:nvSpPr>
          <p:spPr>
            <a:xfrm>
              <a:off x="3408862" y="4684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финансово-хозяйственной деятельности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Группа 15"/>
          <p:cNvGrpSpPr/>
          <p:nvPr/>
        </p:nvGrpSpPr>
        <p:grpSpPr>
          <a:xfrm>
            <a:off x="6429389" y="1357298"/>
            <a:ext cx="2714611" cy="1218948"/>
            <a:chOff x="6572275" y="0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572275" y="0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Скругленный прямоугольник 16"/>
            <p:cNvSpPr/>
            <p:nvPr/>
          </p:nvSpPr>
          <p:spPr>
            <a:xfrm>
              <a:off x="6614645" y="42370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с Учредителем (ГРБС)      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0" name="Группа 16"/>
          <p:cNvGrpSpPr/>
          <p:nvPr/>
        </p:nvGrpSpPr>
        <p:grpSpPr>
          <a:xfrm>
            <a:off x="6429389" y="3357562"/>
            <a:ext cx="2714611" cy="1218948"/>
            <a:chOff x="6573142" y="1812732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6573142" y="1812732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Скругленный прямоугольник 18"/>
            <p:cNvSpPr/>
            <p:nvPr/>
          </p:nvSpPr>
          <p:spPr>
            <a:xfrm>
              <a:off x="6615512" y="1855102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Согласование плана закупок </a:t>
              </a:r>
              <a:endParaRPr lang="ru-RU" sz="14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Группа 17"/>
          <p:cNvGrpSpPr/>
          <p:nvPr/>
        </p:nvGrpSpPr>
        <p:grpSpPr>
          <a:xfrm>
            <a:off x="6429389" y="5357826"/>
            <a:ext cx="2714611" cy="1218948"/>
            <a:chOff x="6573142" y="3620994"/>
            <a:chExt cx="2411015" cy="1446609"/>
          </a:xfrm>
          <a:scene3d>
            <a:camera prst="orthographicFront"/>
            <a:lightRig rig="flat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6573142" y="3620994"/>
              <a:ext cx="2411015" cy="14466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0" name="Скругленный прямоугольник 20"/>
            <p:cNvSpPr/>
            <p:nvPr/>
          </p:nvSpPr>
          <p:spPr>
            <a:xfrm>
              <a:off x="6615512" y="3663364"/>
              <a:ext cx="2326275" cy="136186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68580" tIns="68580" rIns="68580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Утверждение плана закупок</a:t>
              </a:r>
            </a:p>
          </p:txBody>
        </p:sp>
      </p:grpSp>
      <p:sp>
        <p:nvSpPr>
          <p:cNvPr id="37" name="Стрелка вниз 36"/>
          <p:cNvSpPr/>
          <p:nvPr/>
        </p:nvSpPr>
        <p:spPr>
          <a:xfrm>
            <a:off x="1071563" y="264318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1071563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7715250" y="4572000"/>
            <a:ext cx="357188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10800000">
            <a:off x="4357688" y="4643438"/>
            <a:ext cx="357187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0800000">
            <a:off x="4429125" y="2643188"/>
            <a:ext cx="357188" cy="78581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7643813" y="2571750"/>
            <a:ext cx="357187" cy="78581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6200000">
            <a:off x="2857500" y="57150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6200000">
            <a:off x="6000750" y="1714500"/>
            <a:ext cx="285750" cy="5715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83568" y="0"/>
            <a:ext cx="77048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0"/>
            <a:ext cx="74603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143116"/>
            <a:ext cx="650085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</a:t>
            </a:r>
            <a:r>
              <a:rPr lang="ru-RU" sz="7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пасибо за внимание!</a:t>
            </a:r>
          </a:p>
        </p:txBody>
      </p:sp>
      <p:pic>
        <p:nvPicPr>
          <p:cNvPr id="7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00636"/>
            <a:ext cx="2071703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928670"/>
            <a:ext cx="2006476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91862"/>
            <a:ext cx="2071702" cy="155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214282" y="2500306"/>
            <a:ext cx="1857388" cy="2155458"/>
          </a:xfrm>
          <a:prstGeom prst="rect">
            <a:avLst/>
          </a:prstGeom>
          <a:noFill/>
        </p:spPr>
      </p:pic>
      <p:pic>
        <p:nvPicPr>
          <p:cNvPr id="11" name="Picture 22" descr="Картинки по запросу здравоохран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928670"/>
            <a:ext cx="1857388" cy="136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5" descr="Картинки по запросу Сельское хозяйств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929198"/>
            <a:ext cx="2928958" cy="166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Картинки по запросу обеспечение жильём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785794"/>
            <a:ext cx="2019617" cy="1509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9" cstate="print"/>
          <a:srcRect l="8891" t="4762" r="15538" b="9524"/>
          <a:stretch>
            <a:fillRect/>
          </a:stretch>
        </p:blipFill>
        <p:spPr bwMode="auto">
          <a:xfrm>
            <a:off x="7286644" y="2357430"/>
            <a:ext cx="1714512" cy="181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764704"/>
            <a:ext cx="85012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на 2021 год</a:t>
            </a:r>
            <a:r>
              <a:rPr lang="ru-RU" sz="2400" b="1" i="1" dirty="0">
                <a:ln w="1905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 на плановый период 2022 и 2023 годов</a:t>
            </a:r>
            <a:endParaRPr lang="ru-RU" sz="2400" b="1" i="1" cap="none" spc="0" dirty="0">
              <a:ln w="1905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428736"/>
            <a:ext cx="6337561" cy="369332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/>
              <a:t>Основные приоритеты бюджетной политики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28662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Наращивание темпов экономического роста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2000" y="1857364"/>
            <a:ext cx="3000396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Повышение качества жизни населения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571744"/>
            <a:ext cx="3071834" cy="40011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</a:rPr>
              <a:t>Пути реализации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3214686"/>
            <a:ext cx="2000264" cy="300037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Обеспечение наполняемости местного бюджета собственными доходами</a:t>
            </a:r>
          </a:p>
        </p:txBody>
      </p:sp>
      <p:sp>
        <p:nvSpPr>
          <p:cNvPr id="2050" name="AutoShape 2" descr="Картинки по запросу диаграмма в вер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Картинки по запросу диаграмма в верх"/>
          <p:cNvPicPr>
            <a:picLocks noChangeAspect="1" noChangeArrowheads="1"/>
          </p:cNvPicPr>
          <p:nvPr/>
        </p:nvPicPr>
        <p:blipFill>
          <a:blip r:embed="rId2" cstate="print"/>
          <a:srcRect l="8891" t="4762" r="15538" b="9524"/>
          <a:stretch>
            <a:fillRect/>
          </a:stretch>
        </p:blipFill>
        <p:spPr bwMode="auto">
          <a:xfrm>
            <a:off x="714348" y="3429000"/>
            <a:ext cx="121444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Скругленный прямоугольник 17"/>
          <p:cNvSpPr/>
          <p:nvPr/>
        </p:nvSpPr>
        <p:spPr>
          <a:xfrm>
            <a:off x="250029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Эффективное управление доходами</a:t>
            </a:r>
          </a:p>
        </p:txBody>
      </p:sp>
      <p:pic>
        <p:nvPicPr>
          <p:cNvPr id="2054" name="Picture 6" descr="Картинки по запросу управление доходам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429000"/>
            <a:ext cx="1693501" cy="1214446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4643438" y="3214686"/>
            <a:ext cx="2071702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Эффективность и приоритизация бюджетных расходов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786578" y="3214686"/>
            <a:ext cx="1817870" cy="300039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600" dirty="0">
              <a:noFill/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endParaRPr lang="ru-RU" sz="1400" b="1" dirty="0">
              <a:solidFill>
                <a:srgbClr val="FF0000"/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Сбалансированность местных расходов </a:t>
            </a:r>
          </a:p>
        </p:txBody>
      </p:sp>
      <p:sp>
        <p:nvSpPr>
          <p:cNvPr id="2056" name="AutoShape 8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Картинки по запросу управление дох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 descr="C:\Documents and Settings\sekretar1\Рабочий стол\uprDoh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1" y="3429000"/>
            <a:ext cx="1316094" cy="1214446"/>
          </a:xfrm>
          <a:prstGeom prst="rect">
            <a:avLst/>
          </a:prstGeom>
          <a:noFill/>
        </p:spPr>
      </p:pic>
      <p:pic>
        <p:nvPicPr>
          <p:cNvPr id="2060" name="Picture 12" descr="C:\Documents and Settings\sekretar1\Рабочий стол\1437770816_nalog-na-imuschest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429000"/>
            <a:ext cx="1618905" cy="121444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714348" y="0"/>
            <a:ext cx="78901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  <a:p>
            <a:pPr algn="ctr"/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85794"/>
            <a:ext cx="8358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Показатели прогноза  социально-экономического развития Камышевского сельского поселения Зимовниковского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729849"/>
            <a:ext cx="2714644" cy="77045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2500306"/>
            <a:ext cx="2714644" cy="142876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постоянного населения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(среднегодовая), тыс. человек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929066"/>
            <a:ext cx="2714644" cy="13573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цен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(декабрь к декабрю), 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5286388"/>
            <a:ext cx="2714644" cy="114300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регистрируемой безработицы, %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1729849"/>
            <a:ext cx="1428760" cy="7704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отчёт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1729849"/>
            <a:ext cx="1285884" cy="7704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2020 оценка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1729849"/>
            <a:ext cx="2643206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00760" y="2143116"/>
            <a:ext cx="785818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58016" y="2143116"/>
            <a:ext cx="928694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8148" y="2143116"/>
            <a:ext cx="785818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2714620"/>
            <a:ext cx="928694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2,061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635896" y="4005064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104,5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5357826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2714620"/>
            <a:ext cx="928694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2,080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4000504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857752" y="5357826"/>
            <a:ext cx="928694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000760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2,041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929454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2,029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858148" y="2714620"/>
            <a:ext cx="785818" cy="11430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2,023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5357826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929454" y="5357826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1,9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29586" y="5357826"/>
            <a:ext cx="714380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103,8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929454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104,0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858148" y="4000504"/>
            <a:ext cx="78581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104,0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0"/>
            <a:ext cx="83582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1439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Показатели прогноза социально-экономического развития Камышевского сельского поселения Зимовниковского района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13538" y="3802595"/>
            <a:ext cx="829768" cy="16125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142,4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5436312"/>
            <a:ext cx="857256" cy="1421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118,1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0" y="1357297"/>
            <a:ext cx="8987692" cy="5500703"/>
            <a:chOff x="357158" y="1357297"/>
            <a:chExt cx="8215370" cy="435771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57158" y="1357297"/>
              <a:ext cx="1857388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Показатель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7158" y="2214554"/>
              <a:ext cx="1857388" cy="107157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Оборот розничной торговли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158" y="3286124"/>
              <a:ext cx="1857388" cy="12858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Прибыль прибыльных предприятий 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(в действующих ценах)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57158" y="4572008"/>
              <a:ext cx="1857388" cy="114300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Фонд заработной платы </a:t>
              </a:r>
            </a:p>
            <a:p>
              <a:pPr algn="ctr"/>
              <a:r>
                <a:rPr lang="ru-RU" sz="14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(в действующих ценах)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214546" y="1357297"/>
              <a:ext cx="714380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2019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отчёт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928926" y="1357297"/>
              <a:ext cx="785818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2020 оценка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14546" y="2222919"/>
              <a:ext cx="714380" cy="105484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6,0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14546" y="3294490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128,1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14546" y="4588739"/>
              <a:ext cx="714380" cy="11262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113,0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928926" y="2222916"/>
              <a:ext cx="807453" cy="10548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6,4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714744" y="2222919"/>
              <a:ext cx="714380" cy="105483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106,7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14744" y="3294489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111,1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14744" y="4588736"/>
              <a:ext cx="714380" cy="112627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104,5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429124" y="1357298"/>
              <a:ext cx="4143404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Прогноз</a:t>
              </a:r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42912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2021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143504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857884" y="1785926"/>
              <a:ext cx="64294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2022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500826" y="1785926"/>
              <a:ext cx="714380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7215206" y="1785926"/>
              <a:ext cx="642942" cy="4286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2023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858148" y="1785926"/>
              <a:ext cx="714380" cy="43699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роста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429124" y="2222919"/>
              <a:ext cx="714380" cy="10548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6,8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143504" y="2222919"/>
              <a:ext cx="714380" cy="105483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106,3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857884" y="2222919"/>
              <a:ext cx="642941" cy="10548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7,2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500826" y="2222919"/>
              <a:ext cx="714381" cy="10548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105,9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7215206" y="3302842"/>
              <a:ext cx="642941" cy="12691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127,3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858148" y="2231280"/>
              <a:ext cx="714380" cy="104647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106,9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429124" y="3294488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111,5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143504" y="3294487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78,3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857884" y="3294484"/>
              <a:ext cx="642941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107,7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500826" y="3294480"/>
              <a:ext cx="714380" cy="127751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96,6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215206" y="2222918"/>
              <a:ext cx="642942" cy="105483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7,7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858148" y="3302840"/>
              <a:ext cx="714380" cy="12691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118,2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4429124" y="4571997"/>
              <a:ext cx="714380" cy="112627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122,9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5170857" y="4588729"/>
              <a:ext cx="687026" cy="110954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104,1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885236" y="4588721"/>
              <a:ext cx="642941" cy="110954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129,6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522060" y="4588717"/>
              <a:ext cx="693146" cy="111790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105,5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225824" y="4571996"/>
              <a:ext cx="642941" cy="113463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135,4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868765" y="4571997"/>
              <a:ext cx="697647" cy="112626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104,5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714744" y="1357297"/>
              <a:ext cx="714380" cy="85725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Темп  роста</a:t>
              </a: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395536" y="0"/>
            <a:ext cx="85341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0" y="41835"/>
            <a:ext cx="9144000" cy="7652877"/>
            <a:chOff x="0" y="-794877"/>
            <a:chExt cx="9144000" cy="7652877"/>
          </a:xfrm>
          <a:solidFill>
            <a:srgbClr val="00B0F0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0" y="439479"/>
              <a:ext cx="9144000" cy="83099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Основные характеристики местного бюджета</a:t>
              </a:r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на 2021-2023 годы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5024599"/>
              <a:ext cx="2176539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Расходы, всего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5941300"/>
              <a:ext cx="2153300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III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Дефицит, профицит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525818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97,2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834909" y="3649549"/>
              <a:ext cx="2309091" cy="137505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100,8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525818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8 849,8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834909" y="5024599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8 931,1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49966" y="5941300"/>
              <a:ext cx="2365434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525818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834909" y="594130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0,0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74290" y="1266160"/>
              <a:ext cx="2351529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Бюджетные назначения на 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2021 год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0" y="1264477"/>
              <a:ext cx="2174290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Times New Roman" pitchFamily="18" charset="0"/>
                  <a:cs typeface="Times New Roman" pitchFamily="18" charset="0"/>
                </a:rPr>
                <a:t>Показатель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25818" y="1281899"/>
              <a:ext cx="2309091" cy="1542652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Бюджетные назначения на 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2022 год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34909" y="1266160"/>
              <a:ext cx="2309091" cy="1558391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Бюджетные назначения на</a:t>
              </a:r>
            </a:p>
            <a:p>
              <a:pPr algn="ctr"/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 2023 год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2824550"/>
              <a:ext cx="2169456" cy="916700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Доходы, всего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" y="3741250"/>
              <a:ext cx="2169456" cy="1283348"/>
            </a:xfrm>
            <a:prstGeom prst="rect">
              <a:avLst/>
            </a:prstGeom>
            <a:grp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Безвозмездные поступления из федерального бюджета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176540" y="2824550"/>
              <a:ext cx="2349280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8 919,3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525818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8 849,8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834909" y="2824550"/>
              <a:ext cx="2309091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8 931,1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176539" y="3741249"/>
              <a:ext cx="2344445" cy="1271927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196,4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9512" y="-794877"/>
              <a:ext cx="8964488" cy="707886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2000" b="1" dirty="0">
                  <a:ln w="18415" cmpd="sng">
                    <a:solidFill>
                      <a:schemeClr val="tx1"/>
                    </a:solidFill>
                    <a:prstDash val="solid"/>
                  </a:ln>
                </a:rPr>
                <a:t>Администрация Камышевского сельского поселения Зимовниковского района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167204" y="5013176"/>
              <a:ext cx="2351529" cy="916700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8 919,3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14282" y="1455241"/>
            <a:ext cx="4000528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Налог на доходы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физических лиц: 1 202,0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1000108"/>
            <a:ext cx="4000528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бюджета: 8 919,3 тыс. рублей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6314" y="1000108"/>
            <a:ext cx="4143404" cy="3385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Расходы бюджета: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8 919,3</a:t>
            </a:r>
            <a:r>
              <a:rPr lang="ru-RU" sz="1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</a:p>
        </p:txBody>
      </p:sp>
      <p:sp>
        <p:nvSpPr>
          <p:cNvPr id="13316" name="AutoShape 4" descr="Картинки по запросу акциз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4282" y="2589414"/>
            <a:ext cx="4000528" cy="19825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Финансовая помощь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из областного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Бюджета:196,4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14282" y="4714884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Налоги на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совокупный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доход: 2789,7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5661248"/>
            <a:ext cx="4000528" cy="8572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иные доходы-4 731,2</a:t>
            </a:r>
          </a:p>
        </p:txBody>
      </p:sp>
      <p:pic>
        <p:nvPicPr>
          <p:cNvPr id="13322" name="Picture 10" descr="Картинки по запросу бюдже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41001"/>
            <a:ext cx="1000132" cy="750099"/>
          </a:xfrm>
          <a:prstGeom prst="rect">
            <a:avLst/>
          </a:prstGeom>
          <a:noFill/>
        </p:spPr>
      </p:pic>
      <p:pic>
        <p:nvPicPr>
          <p:cNvPr id="13324" name="Picture 12" descr="Картинки по запросу нало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715016"/>
            <a:ext cx="1049043" cy="785794"/>
          </a:xfrm>
          <a:prstGeom prst="rect">
            <a:avLst/>
          </a:prstGeom>
          <a:noFill/>
        </p:spPr>
      </p:pic>
      <p:pic>
        <p:nvPicPr>
          <p:cNvPr id="13326" name="Picture 14" descr="Картинки по запросу доход"/>
          <p:cNvPicPr>
            <a:picLocks noChangeAspect="1" noChangeArrowheads="1"/>
          </p:cNvPicPr>
          <p:nvPr/>
        </p:nvPicPr>
        <p:blipFill>
          <a:blip r:embed="rId4" cstate="print"/>
          <a:srcRect l="14063" t="3750" r="13749" b="4999"/>
          <a:stretch>
            <a:fillRect/>
          </a:stretch>
        </p:blipFill>
        <p:spPr bwMode="auto">
          <a:xfrm>
            <a:off x="500034" y="4857760"/>
            <a:ext cx="714380" cy="504268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4786314" y="1357298"/>
            <a:ext cx="41434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Социальная политика: 72,6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2000240"/>
            <a:ext cx="4143404" cy="5715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Образование: 18,5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786314" y="2674393"/>
            <a:ext cx="4143404" cy="11766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Жилищно-коммунальное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      хозяйство: 352,4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785064" y="3980046"/>
            <a:ext cx="4144654" cy="785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национальная оборона : 96,1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790144" y="4914902"/>
            <a:ext cx="4143404" cy="8572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Культура: 2 703,3</a:t>
            </a:r>
          </a:p>
        </p:txBody>
      </p:sp>
      <p:sp>
        <p:nvSpPr>
          <p:cNvPr id="13328" name="AutoShape 16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30" name="AutoShape 18" descr="Картинки по запросу социальная полити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31" name="Picture 19" descr="C:\Documents and Settings\sekretar1\Рабочий стол\sz_logo.jpg"/>
          <p:cNvPicPr>
            <a:picLocks noChangeAspect="1" noChangeArrowheads="1"/>
          </p:cNvPicPr>
          <p:nvPr/>
        </p:nvPicPr>
        <p:blipFill>
          <a:blip r:embed="rId5" cstate="print"/>
          <a:srcRect l="21627" r="20337"/>
          <a:stretch>
            <a:fillRect/>
          </a:stretch>
        </p:blipFill>
        <p:spPr bwMode="auto">
          <a:xfrm>
            <a:off x="4929190" y="1357298"/>
            <a:ext cx="530681" cy="571503"/>
          </a:xfrm>
          <a:prstGeom prst="rect">
            <a:avLst/>
          </a:prstGeom>
          <a:noFill/>
        </p:spPr>
      </p:pic>
      <p:pic>
        <p:nvPicPr>
          <p:cNvPr id="13332" name="Picture 20" descr="C:\Documents and Settings\sekretar1\Рабочий стол\Образование-в-Росс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000240"/>
            <a:ext cx="714380" cy="561370"/>
          </a:xfrm>
          <a:prstGeom prst="rect">
            <a:avLst/>
          </a:prstGeom>
          <a:noFill/>
        </p:spPr>
      </p:pic>
      <p:pic>
        <p:nvPicPr>
          <p:cNvPr id="13320" name="Picture 8" descr="Картинки по запросу налоговая декларац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500174"/>
            <a:ext cx="1405960" cy="843112"/>
          </a:xfrm>
          <a:prstGeom prst="rect">
            <a:avLst/>
          </a:prstGeom>
          <a:noFill/>
        </p:spPr>
      </p:pic>
      <p:pic>
        <p:nvPicPr>
          <p:cNvPr id="13335" name="Picture 23" descr="C:\Documents and Settings\sekretar1\Рабочий стол\14374842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4241" y="2981249"/>
            <a:ext cx="642942" cy="651906"/>
          </a:xfrm>
          <a:prstGeom prst="rect">
            <a:avLst/>
          </a:prstGeom>
          <a:noFill/>
        </p:spPr>
      </p:pic>
      <p:pic>
        <p:nvPicPr>
          <p:cNvPr id="13340" name="Picture 28" descr="C:\Documents and Settings\sekretar1\Рабочий стол\kultur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2926" y="5139156"/>
            <a:ext cx="915920" cy="502923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500034" y="640061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2021 год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86314" y="5902240"/>
            <a:ext cx="4143404" cy="767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Иные расходы: 5 676,4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57158" y="0"/>
            <a:ext cx="87868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  <p:pic>
        <p:nvPicPr>
          <p:cNvPr id="20482" name="Picture 2" descr="Картинки по запросу расходы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236" y="6032154"/>
            <a:ext cx="1000039" cy="500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0102" y="633228"/>
            <a:ext cx="761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Крупнейшие налогоплательщики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Камышевского сельского поселения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974342"/>
            <a:ext cx="3143272" cy="104284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«Целинный»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501008"/>
            <a:ext cx="3143272" cy="10229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ООО «ПКЗ Агро»»</a:t>
            </a:r>
          </a:p>
        </p:txBody>
      </p:sp>
      <p:pic>
        <p:nvPicPr>
          <p:cNvPr id="1026" name="Picture 2" descr="C:\Documents and Settings\sekretar1\Рабочий стол\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1857388" cy="1402190"/>
          </a:xfrm>
          <a:prstGeom prst="rect">
            <a:avLst/>
          </a:prstGeom>
          <a:noFill/>
        </p:spPr>
      </p:pic>
      <p:pic>
        <p:nvPicPr>
          <p:cNvPr id="1027" name="Picture 3" descr="C:\Documents and Settings\sekretar1\Рабочий стол\nebo-pole-uborka-kombay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357298"/>
            <a:ext cx="2136592" cy="1424047"/>
          </a:xfrm>
          <a:prstGeom prst="rect">
            <a:avLst/>
          </a:prstGeom>
          <a:noFill/>
        </p:spPr>
      </p:pic>
      <p:pic>
        <p:nvPicPr>
          <p:cNvPr id="1028" name="Picture 4" descr="C:\Documents and Settings\sekretar1\Рабочий стол\zerno-skl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3143248"/>
            <a:ext cx="2136592" cy="1380742"/>
          </a:xfrm>
          <a:prstGeom prst="rect">
            <a:avLst/>
          </a:prstGeom>
          <a:noFill/>
        </p:spPr>
      </p:pic>
      <p:pic>
        <p:nvPicPr>
          <p:cNvPr id="1030" name="Picture 6" descr="C:\Documents and Settings\sekretar1\Рабочий стол\maxresdefau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5007811"/>
            <a:ext cx="2190733" cy="1350147"/>
          </a:xfrm>
          <a:prstGeom prst="rect">
            <a:avLst/>
          </a:prstGeom>
          <a:noFill/>
        </p:spPr>
      </p:pic>
      <p:pic>
        <p:nvPicPr>
          <p:cNvPr id="1031" name="Picture 7" descr="C:\Documents and Settings\sekretar1\Рабочий стол\bf52e93b921124cf5479d55f9bde71f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2996952"/>
            <a:ext cx="1890448" cy="1461768"/>
          </a:xfrm>
          <a:prstGeom prst="rect">
            <a:avLst/>
          </a:prstGeom>
          <a:noFill/>
        </p:spPr>
      </p:pic>
      <p:pic>
        <p:nvPicPr>
          <p:cNvPr id="1032" name="Picture 8" descr="C:\Documents and Settings\sekretar1\Рабочий стол\hay-933009_960_7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5000636"/>
            <a:ext cx="2136592" cy="1350147"/>
          </a:xfrm>
          <a:prstGeom prst="rect">
            <a:avLst/>
          </a:prstGeom>
          <a:noFill/>
        </p:spPr>
      </p:pic>
      <p:pic>
        <p:nvPicPr>
          <p:cNvPr id="1035" name="Picture 11" descr="Картинки по запросу комбайнёр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7" y="4786322"/>
            <a:ext cx="1890448" cy="157163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611560" y="0"/>
            <a:ext cx="79323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98044009"/>
              </p:ext>
            </p:extLst>
          </p:nvPr>
        </p:nvGraphicFramePr>
        <p:xfrm>
          <a:off x="285720" y="285728"/>
          <a:ext cx="857256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1600" y="0"/>
            <a:ext cx="7315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Администрация Камышевского сельского поселения Зимовниковского района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4031</TotalTime>
  <Words>1116</Words>
  <Application>Microsoft Office PowerPoint</Application>
  <PresentationFormat>Экран (4:3)</PresentationFormat>
  <Paragraphs>305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 Narrow</vt:lpstr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Безвозмездные поступления из областного бюджета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540</cp:revision>
  <cp:lastPrinted>2019-12-04T11:38:52Z</cp:lastPrinted>
  <dcterms:modified xsi:type="dcterms:W3CDTF">2021-01-19T12:30:16Z</dcterms:modified>
</cp:coreProperties>
</file>