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13"/>
  </p:notesMasterIdLst>
  <p:sldIdLst>
    <p:sldId id="264" r:id="rId2"/>
    <p:sldId id="382" r:id="rId3"/>
    <p:sldId id="383" r:id="rId4"/>
    <p:sldId id="361" r:id="rId5"/>
    <p:sldId id="373" r:id="rId6"/>
    <p:sldId id="376" r:id="rId7"/>
    <p:sldId id="385" r:id="rId8"/>
    <p:sldId id="386" r:id="rId9"/>
    <p:sldId id="384" r:id="rId10"/>
    <p:sldId id="335" r:id="rId11"/>
    <p:sldId id="3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96DCC1"/>
    <a:srgbClr val="A4D76B"/>
    <a:srgbClr val="037106"/>
    <a:srgbClr val="4706CA"/>
    <a:srgbClr val="FF0000"/>
    <a:srgbClr val="33CC33"/>
    <a:srgbClr val="CCFFFF"/>
    <a:srgbClr val="FB81C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732" autoAdjust="0"/>
    <p:restoredTop sz="93772" autoAdjust="0"/>
  </p:normalViewPr>
  <p:slideViewPr>
    <p:cSldViewPr>
      <p:cViewPr varScale="1">
        <p:scale>
          <a:sx n="107" d="100"/>
          <a:sy n="107" d="100"/>
        </p:scale>
        <p:origin x="133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1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07471728857239"/>
          <c:y val="0"/>
          <c:w val="0.71083611429453319"/>
          <c:h val="0.935276353102435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37"/>
          <c:dPt>
            <c:idx val="0"/>
            <c:bubble3D val="0"/>
            <c:spPr>
              <a:solidFill>
                <a:srgbClr val="3333CC"/>
              </a:solidFill>
            </c:spPr>
            <c:extLst>
              <c:ext xmlns:c16="http://schemas.microsoft.com/office/drawing/2014/chart" uri="{C3380CC4-5D6E-409C-BE32-E72D297353CC}">
                <c16:uniqueId val="{00000000-5237-4632-A798-3C0DBFAF7BD6}"/>
              </c:ext>
            </c:extLst>
          </c:dPt>
          <c:dPt>
            <c:idx val="1"/>
            <c:bubble3D val="0"/>
            <c:spPr>
              <a:solidFill>
                <a:srgbClr val="E4287D"/>
              </a:solidFill>
            </c:spPr>
            <c:extLst>
              <c:ext xmlns:c16="http://schemas.microsoft.com/office/drawing/2014/chart" uri="{C3380CC4-5D6E-409C-BE32-E72D297353CC}">
                <c16:uniqueId val="{00000001-5237-4632-A798-3C0DBFAF7BD6}"/>
              </c:ext>
            </c:extLst>
          </c:dPt>
          <c:dPt>
            <c:idx val="2"/>
            <c:bubble3D val="0"/>
            <c:spPr>
              <a:solidFill>
                <a:srgbClr val="66FF33"/>
              </a:solidFill>
            </c:spPr>
            <c:extLst>
              <c:ext xmlns:c16="http://schemas.microsoft.com/office/drawing/2014/chart" uri="{C3380CC4-5D6E-409C-BE32-E72D297353CC}">
                <c16:uniqueId val="{00000002-5237-4632-A798-3C0DBFAF7BD6}"/>
              </c:ext>
            </c:extLst>
          </c:dPt>
          <c:dPt>
            <c:idx val="3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237-4632-A798-3C0DBFAF7BD6}"/>
              </c:ext>
            </c:extLst>
          </c:dPt>
          <c:dPt>
            <c:idx val="4"/>
            <c:bubble3D val="0"/>
            <c:spPr>
              <a:solidFill>
                <a:srgbClr val="66CCFF"/>
              </a:solidFill>
            </c:spPr>
            <c:extLst>
              <c:ext xmlns:c16="http://schemas.microsoft.com/office/drawing/2014/chart" uri="{C3380CC4-5D6E-409C-BE32-E72D297353CC}">
                <c16:uniqueId val="{00000004-5237-4632-A798-3C0DBFAF7BD6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5237-4632-A798-3C0DBFAF7BD6}"/>
              </c:ext>
            </c:extLst>
          </c:dPt>
          <c:dPt>
            <c:idx val="6"/>
            <c:bubble3D val="0"/>
            <c:spPr>
              <a:solidFill>
                <a:srgbClr val="CC0000"/>
              </a:solidFill>
            </c:spPr>
            <c:extLst>
              <c:ext xmlns:c16="http://schemas.microsoft.com/office/drawing/2014/chart" uri="{C3380CC4-5D6E-409C-BE32-E72D297353CC}">
                <c16:uniqueId val="{00000006-5237-4632-A798-3C0DBFAF7BD6}"/>
              </c:ext>
            </c:extLst>
          </c:dPt>
          <c:dLbls>
            <c:dLbl>
              <c:idx val="0"/>
              <c:layout>
                <c:manualLayout>
                  <c:x val="-8.7923415387958712E-2"/>
                  <c:y val="-0.2585272444698088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37-4632-A798-3C0DBFAF7BD6}"/>
                </c:ext>
              </c:extLst>
            </c:dLbl>
            <c:dLbl>
              <c:idx val="1"/>
              <c:layout>
                <c:manualLayout>
                  <c:x val="5.234832219844579E-2"/>
                  <c:y val="6.06257836270853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37-4632-A798-3C0DBFAF7BD6}"/>
                </c:ext>
              </c:extLst>
            </c:dLbl>
            <c:dLbl>
              <c:idx val="2"/>
              <c:layout>
                <c:manualLayout>
                  <c:x val="8.9403890706841809E-4"/>
                  <c:y val="-0.1503328169047826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37-4632-A798-3C0DBFAF7BD6}"/>
                </c:ext>
              </c:extLst>
            </c:dLbl>
            <c:dLbl>
              <c:idx val="3"/>
              <c:layout>
                <c:manualLayout>
                  <c:x val="-1.4857572328488609E-2"/>
                  <c:y val="-2.748784130203885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37-4632-A798-3C0DBFAF7BD6}"/>
                </c:ext>
              </c:extLst>
            </c:dLbl>
            <c:dLbl>
              <c:idx val="4"/>
              <c:layout>
                <c:manualLayout>
                  <c:x val="-2.8844261301188581E-2"/>
                  <c:y val="-5.004631884937646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37-4632-A798-3C0DBFAF7BD6}"/>
                </c:ext>
              </c:extLst>
            </c:dLbl>
            <c:dLbl>
              <c:idx val="7"/>
              <c:layout>
                <c:manualLayout>
                  <c:x val="2.5813000985497415E-2"/>
                  <c:y val="-3.22898282209568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37-4632-A798-3C0DBFAF7B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НДФЛ - 1335,7 тыс.рублей</c:v>
                </c:pt>
                <c:pt idx="1">
                  <c:v>Налоги на совокупный доход - 6167,6 тыс.рублей</c:v>
                </c:pt>
                <c:pt idx="2">
                  <c:v>Налог на имущество - 3590,9 тыс.рублей </c:v>
                </c:pt>
                <c:pt idx="3">
                  <c:v>Госпошлина - 4,4 тыс.рублей</c:v>
                </c:pt>
                <c:pt idx="4">
                  <c:v>Доходы от использования имущества - 688,9 тыс.рублей</c:v>
                </c:pt>
                <c:pt idx="5">
                  <c:v>Доходы от продажи материальных и нематериальных активов - 37202,2</c:v>
                </c:pt>
                <c:pt idx="6">
                  <c:v>Штрафы - 19,2 тыс.рублей</c:v>
                </c:pt>
                <c:pt idx="7">
                  <c:v>Доходы от оказания платных услуг (работ) и компенсации затрат государства - 38,4 тыс.рублей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1335.7</c:v>
                </c:pt>
                <c:pt idx="1">
                  <c:v>6167.6</c:v>
                </c:pt>
                <c:pt idx="2">
                  <c:v>3590.9</c:v>
                </c:pt>
                <c:pt idx="3">
                  <c:v>4.4000000000000004</c:v>
                </c:pt>
                <c:pt idx="4">
                  <c:v>688.9</c:v>
                </c:pt>
                <c:pt idx="5">
                  <c:v>37202.199999999997</c:v>
                </c:pt>
                <c:pt idx="6">
                  <c:v>19.2</c:v>
                </c:pt>
                <c:pt idx="7">
                  <c:v>38.4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37-4632-A798-3C0DBFAF7B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869663711748185"/>
          <c:y val="0.45001380528824986"/>
          <c:w val="0.29851282786349276"/>
          <c:h val="0.5254804924435780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0.41277</cdr:x>
      <cdr:y>0.35211</cdr:y>
    </cdr:from>
    <cdr:to>
      <cdr:x>0.41277</cdr:x>
      <cdr:y>0.42254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16200000" flipV="1">
          <a:off x="3536148" y="1964545"/>
          <a:ext cx="35719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0.7096</cdr:y>
    </cdr:from>
    <cdr:to>
      <cdr:x>0.24616</cdr:x>
      <cdr:y>0.99835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EF44DC1F-81C9-4897-8A8A-8FC3465F291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323528" y="4045233"/>
          <a:ext cx="2194750" cy="1646063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821D8-9D3E-4B3D-B640-00CF50CB81D4}" type="datetimeFigureOut">
              <a:rPr lang="ru-RU" smtClean="0"/>
              <a:pPr/>
              <a:t>18.05.2023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8914F-40AF-4B36-A346-8D64A86642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8914F-40AF-4B36-A346-8D64A86642A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215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8914F-40AF-4B36-A346-8D64A86642A9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629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8914F-40AF-4B36-A346-8D64A86642A9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40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18.05.2023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18.05.2023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18.05.2023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CAD36-C6A2-4B14-8494-71A6AD069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18.05.2023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18.05.2023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18.05.2023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18.05.2023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18.05.2023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18.05.2023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18.05.2023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18.05.2023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8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B22EA-7D03-4102-BFFD-0F038D9BA26B}" type="datetimeFigureOut">
              <a:rPr lang="ru-RU" smtClean="0"/>
              <a:pPr/>
              <a:t>18.05.2023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116632"/>
            <a:ext cx="5796136" cy="252028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3600" i="1" dirty="0">
                <a:ln>
                  <a:solidFill>
                    <a:schemeClr val="tx1"/>
                  </a:solidFill>
                </a:ln>
                <a:solidFill>
                  <a:srgbClr val="1F497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Исполнение бюджета</a:t>
            </a:r>
            <a:br>
              <a:rPr lang="ru-RU" sz="3600" i="1" dirty="0">
                <a:ln>
                  <a:solidFill>
                    <a:schemeClr val="tx1"/>
                  </a:solidFill>
                </a:ln>
                <a:solidFill>
                  <a:srgbClr val="1F497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i="1" dirty="0">
                <a:ln>
                  <a:solidFill>
                    <a:schemeClr val="tx1"/>
                  </a:solidFill>
                </a:ln>
                <a:solidFill>
                  <a:srgbClr val="1F497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Камышевского сельского поселения Зимовниковского района за 2022 год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0034" y="3714752"/>
            <a:ext cx="7772400" cy="672662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AA7E25D-A4EA-4375-8362-78B85F34736A}"/>
              </a:ext>
            </a:extLst>
          </p:cNvPr>
          <p:cNvSpPr/>
          <p:nvPr/>
        </p:nvSpPr>
        <p:spPr>
          <a:xfrm>
            <a:off x="0" y="3068960"/>
            <a:ext cx="41399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Исполнение бюджета</a:t>
            </a:r>
            <a:endParaRPr lang="ru-RU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</a:rPr>
              <a:t>Представляет собой один из важнейших этапов бюджетного процесса, в процессе которого участвуют органы исполнительной власти, налоговые и финансовые органы, кредитные организации, налогоплательщики и получатели бюджетных средств.</a:t>
            </a:r>
          </a:p>
          <a:p>
            <a:pPr algn="just"/>
            <a: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</a:rPr>
              <a:t>В соответствии со статьями 28, 34 БК РФ одним из принципов бюджетной системы Российской Федерации является </a:t>
            </a:r>
            <a:r>
              <a:rPr lang="ru-RU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принцип эффективности использования бюджетных средств</a:t>
            </a:r>
            <a: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</a:rPr>
              <a:t>, в соответствии с которым при составлении и исполнении бюджетов участники бюджетного процесса в рамках установленных им бюджетных полномочий должны исходить из необходимости достижения заданных результатов с использованием наименьшего объема средств </a:t>
            </a:r>
            <a:r>
              <a:rPr lang="ru-RU" sz="1100" b="1" i="1" dirty="0">
                <a:solidFill>
                  <a:srgbClr val="000000"/>
                </a:solidFill>
                <a:latin typeface="Calibri" panose="020F0502020204030204" pitchFamily="34" charset="0"/>
              </a:rPr>
              <a:t>(экономности) </a:t>
            </a:r>
            <a: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</a:rPr>
              <a:t>и (или) достижения наилучшего результата с использованием определенного бюджетом объема средств </a:t>
            </a:r>
            <a:r>
              <a:rPr lang="ru-RU" sz="1100" b="1" i="1" dirty="0">
                <a:solidFill>
                  <a:srgbClr val="000000"/>
                </a:solidFill>
                <a:latin typeface="Calibri" panose="020F0502020204030204" pitchFamily="34" charset="0"/>
              </a:rPr>
              <a:t>(результативности).</a:t>
            </a:r>
            <a:endParaRPr lang="ru-RU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</a:rPr>
              <a:t>В целях организации исполнения бюджета по расходам бюджета и источникам финансирования дефицита бюджета финансовым отделом района составляется и ведется </a:t>
            </a:r>
            <a:r>
              <a:rPr lang="ru-RU" sz="1100" b="1" i="1" dirty="0">
                <a:solidFill>
                  <a:srgbClr val="000000"/>
                </a:solidFill>
                <a:latin typeface="Calibri" panose="020F0502020204030204" pitchFamily="34" charset="0"/>
              </a:rPr>
              <a:t>сводная бюджетная роспись</a:t>
            </a:r>
            <a: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ru-RU" sz="1100" dirty="0">
                <a:latin typeface="Calibri" panose="020F0502020204030204" pitchFamily="34" charset="0"/>
              </a:rPr>
              <a:t> </a:t>
            </a:r>
            <a:endParaRPr lang="ru-RU" sz="1100" dirty="0"/>
          </a:p>
        </p:txBody>
      </p:sp>
      <p:pic>
        <p:nvPicPr>
          <p:cNvPr id="8" name="Picture 2" descr="C:\Users\Moskalenko\Desktop\б.jpg">
            <a:extLst>
              <a:ext uri="{FF2B5EF4-FFF2-40B4-BE49-F238E27FC236}">
                <a16:creationId xmlns:a16="http://schemas.microsoft.com/office/drawing/2014/main" id="{6C10EB5B-F217-4746-9E18-B14E48DE0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270" y="188640"/>
            <a:ext cx="3103594" cy="2448272"/>
          </a:xfrm>
          <a:prstGeom prst="rect">
            <a:avLst/>
          </a:prstGeom>
          <a:noFill/>
        </p:spPr>
      </p:pic>
      <p:pic>
        <p:nvPicPr>
          <p:cNvPr id="6" name="Picture 1" descr="C:\Users\Moskalenko\Desktop\img-bk.jpg">
            <a:extLst>
              <a:ext uri="{FF2B5EF4-FFF2-40B4-BE49-F238E27FC236}">
                <a16:creationId xmlns:a16="http://schemas.microsoft.com/office/drawing/2014/main" id="{45D95733-FA90-4183-BB9B-DD07EDE2C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4047772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i="1" dirty="0">
                <a:solidFill>
                  <a:schemeClr val="tx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Структура муниципальных программ</a:t>
            </a:r>
            <a:br>
              <a:rPr lang="ru-RU" sz="2000" i="1" dirty="0">
                <a:solidFill>
                  <a:schemeClr val="tx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ru-RU" sz="2000" i="1" dirty="0">
                <a:solidFill>
                  <a:schemeClr val="tx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Камышевского сельского поселения Зимовниковского района в </a:t>
            </a:r>
            <a:br>
              <a:rPr lang="ru-RU" sz="2000" i="1" dirty="0">
                <a:solidFill>
                  <a:schemeClr val="tx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ru-RU" sz="2000" i="1" dirty="0">
                <a:solidFill>
                  <a:schemeClr val="tx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2022 году</a:t>
            </a:r>
          </a:p>
        </p:txBody>
      </p:sp>
      <p:sp>
        <p:nvSpPr>
          <p:cNvPr id="4" name="Овал 3"/>
          <p:cNvSpPr/>
          <p:nvPr/>
        </p:nvSpPr>
        <p:spPr>
          <a:xfrm>
            <a:off x="428596" y="1525275"/>
            <a:ext cx="8535892" cy="5286388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Всего  </a:t>
            </a:r>
          </a:p>
          <a:p>
            <a:pPr algn="ctr"/>
            <a:r>
              <a:rPr lang="ru-RU" sz="2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35110,4 </a:t>
            </a:r>
            <a:r>
              <a:rPr lang="ru-RU" sz="20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тыс.рублей</a:t>
            </a:r>
            <a:endParaRPr lang="ru-RU" sz="2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87824" y="1628800"/>
            <a:ext cx="2448272" cy="133648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2">
                <a:lumMod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муниципальными финансами и создание условий для эффективного управления муниципальными финансами</a:t>
            </a:r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(9757,7 тыс.руб.)</a:t>
            </a:r>
          </a:p>
        </p:txBody>
      </p:sp>
      <p:sp>
        <p:nvSpPr>
          <p:cNvPr id="7" name="Овал 6"/>
          <p:cNvSpPr/>
          <p:nvPr/>
        </p:nvSpPr>
        <p:spPr>
          <a:xfrm>
            <a:off x="714348" y="2708920"/>
            <a:ext cx="1985444" cy="151216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культуры </a:t>
            </a:r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(6061,1 </a:t>
            </a:r>
            <a:r>
              <a:rPr lang="ru-RU" sz="9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тыс.руб</a:t>
            </a:r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8" name="Овал 7"/>
          <p:cNvSpPr/>
          <p:nvPr/>
        </p:nvSpPr>
        <p:spPr>
          <a:xfrm>
            <a:off x="6147643" y="3081656"/>
            <a:ext cx="1857387" cy="94988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 prstMaterial="matte">
            <a:bevelT/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политика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(166,4 тыс.руб.)</a:t>
            </a:r>
          </a:p>
        </p:txBody>
      </p:sp>
      <p:sp>
        <p:nvSpPr>
          <p:cNvPr id="9" name="Овал 8"/>
          <p:cNvSpPr/>
          <p:nvPr/>
        </p:nvSpPr>
        <p:spPr>
          <a:xfrm>
            <a:off x="4410296" y="5429264"/>
            <a:ext cx="2011700" cy="12858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качественными жилищно-коммунальными услугами населения Камышевского сельского поселения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(17249,1 тыс.руб.)</a:t>
            </a:r>
          </a:p>
        </p:txBody>
      </p:sp>
      <p:sp>
        <p:nvSpPr>
          <p:cNvPr id="11" name="Овал 10"/>
          <p:cNvSpPr/>
          <p:nvPr/>
        </p:nvSpPr>
        <p:spPr>
          <a:xfrm>
            <a:off x="6744798" y="4031541"/>
            <a:ext cx="1991714" cy="125484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(134,5 тыс.руб.)</a:t>
            </a:r>
          </a:p>
        </p:txBody>
      </p:sp>
      <p:sp>
        <p:nvSpPr>
          <p:cNvPr id="15" name="Овал 14"/>
          <p:cNvSpPr/>
          <p:nvPr/>
        </p:nvSpPr>
        <p:spPr>
          <a:xfrm>
            <a:off x="1331640" y="4325858"/>
            <a:ext cx="1191173" cy="119137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Энергоэффективность и развитие энергетики</a:t>
            </a:r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(646,7 тыс.руб.)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76915D-0953-4842-B6FF-A55E121E5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4525362"/>
            <a:ext cx="1191173" cy="76102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1BA136D-D8DA-4CC5-ABF4-BB6E71D463C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0322" y="4615744"/>
            <a:ext cx="1288699" cy="697146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97B25149-C1EF-49BD-BCE1-3D451898F340}"/>
              </a:ext>
            </a:extLst>
          </p:cNvPr>
          <p:cNvSpPr/>
          <p:nvPr/>
        </p:nvSpPr>
        <p:spPr>
          <a:xfrm>
            <a:off x="5954972" y="2117245"/>
            <a:ext cx="1857387" cy="8480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муниципальным имуществом</a:t>
            </a:r>
          </a:p>
          <a:p>
            <a:pPr algn="ctr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(173,3 тыс. рублей)</a:t>
            </a:r>
            <a:endParaRPr lang="ru-RU" sz="10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16B8FE-7677-43FA-8FDC-071CC4030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018383"/>
            <a:ext cx="1152128" cy="7604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349E9A4-8FE5-4C80-A067-20AFE81F2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599" y="3270265"/>
            <a:ext cx="780525" cy="7870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213DEF6-3D30-4396-A4C2-F8DB4A5955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808" y="3152527"/>
            <a:ext cx="986244" cy="821537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99AE23CF-0D59-4991-9349-CE248F8F9450}"/>
              </a:ext>
            </a:extLst>
          </p:cNvPr>
          <p:cNvSpPr/>
          <p:nvPr/>
        </p:nvSpPr>
        <p:spPr>
          <a:xfrm>
            <a:off x="2627785" y="5429264"/>
            <a:ext cx="1512168" cy="9739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физической культуры и спорта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(920,6 тыс.руб.)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1255A729-A2D8-4412-A61D-427689A8CBA7}"/>
              </a:ext>
            </a:extLst>
          </p:cNvPr>
          <p:cNvSpPr/>
          <p:nvPr/>
        </p:nvSpPr>
        <p:spPr>
          <a:xfrm>
            <a:off x="6576271" y="5286388"/>
            <a:ext cx="1236087" cy="8789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Экономическое развитие и инновационная экономика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(1,0 тыс.руб.)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7" name="Блок-схема: перфолента 6">
            <a:extLst>
              <a:ext uri="{FF2B5EF4-FFF2-40B4-BE49-F238E27FC236}">
                <a16:creationId xmlns:a16="http://schemas.microsoft.com/office/drawing/2014/main" id="{830A53AC-B1F0-46CF-9887-B93C1611AFB6}"/>
              </a:ext>
            </a:extLst>
          </p:cNvPr>
          <p:cNvSpPr/>
          <p:nvPr/>
        </p:nvSpPr>
        <p:spPr>
          <a:xfrm>
            <a:off x="642910" y="116632"/>
            <a:ext cx="8072494" cy="6741368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Проведение единой бюджетной и налоговой политике позволило обеспечить сбалансированность местного бюджета и выполнение поставленных Президентом России</a:t>
            </a:r>
            <a:r>
              <a:rPr lang="en-US" sz="2000" b="1" dirty="0">
                <a:solidFill>
                  <a:schemeClr val="tx1"/>
                </a:solidFill>
              </a:rPr>
              <a:t>,</a:t>
            </a:r>
            <a:r>
              <a:rPr lang="ru-RU" sz="2000" b="1" dirty="0">
                <a:solidFill>
                  <a:schemeClr val="tx1"/>
                </a:solidFill>
              </a:rPr>
              <a:t> Главой района и Главой Администрации Камышевского сельского поселения стратегических задач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4A78FA-BCB5-4A15-B831-71AB5AE015AD}"/>
              </a:ext>
            </a:extLst>
          </p:cNvPr>
          <p:cNvSpPr/>
          <p:nvPr/>
        </p:nvSpPr>
        <p:spPr>
          <a:xfrm>
            <a:off x="2627784" y="116632"/>
            <a:ext cx="6048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0000"/>
                </a:solidFill>
                <a:latin typeface="Calibri" panose="020F0502020204030204" pitchFamily="34" charset="0"/>
              </a:rPr>
              <a:t>Как гражданин может принять участие в формировании бюджета?</a:t>
            </a:r>
            <a:endParaRPr lang="ru-RU" sz="2800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E21733-DC96-4D43-B095-846ADA102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234" y="1236226"/>
            <a:ext cx="2024617" cy="15447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07A17E-6E00-4BD9-9ECB-DCA02CC38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185" y="1236227"/>
            <a:ext cx="1728192" cy="16220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2D53F5-12B3-4E35-A505-42EAC2097C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1" y="1236226"/>
            <a:ext cx="1736463" cy="16220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423289-638E-4312-AFF0-F9F1BD41D3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419868" y="4461793"/>
            <a:ext cx="2808313" cy="177551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6930AB-3600-4644-9336-FCFB55E450FE}"/>
              </a:ext>
            </a:extLst>
          </p:cNvPr>
          <p:cNvSpPr/>
          <p:nvPr/>
        </p:nvSpPr>
        <p:spPr>
          <a:xfrm>
            <a:off x="2339751" y="3059668"/>
            <a:ext cx="15841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ШАГ 1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Просмотр проекта(отчета) бюджета на сайте администрации</a:t>
            </a:r>
            <a:endParaRPr lang="ru-RU" sz="12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977F53A-08D4-423F-BB67-4890984A9DC0}"/>
              </a:ext>
            </a:extLst>
          </p:cNvPr>
          <p:cNvSpPr/>
          <p:nvPr/>
        </p:nvSpPr>
        <p:spPr>
          <a:xfrm>
            <a:off x="4572000" y="3167390"/>
            <a:ext cx="2126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ШАГ 2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Подготовка замечаний и предложений</a:t>
            </a:r>
            <a:endParaRPr lang="ru-RU" sz="12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8D97205-FC0C-4764-9943-92255A7AE154}"/>
              </a:ext>
            </a:extLst>
          </p:cNvPr>
          <p:cNvSpPr/>
          <p:nvPr/>
        </p:nvSpPr>
        <p:spPr>
          <a:xfrm>
            <a:off x="7236296" y="3059668"/>
            <a:ext cx="17281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ШАГ 3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Внесение в письменной форме своих предложений не позднее 7 дней до даты проведения публичных слушаний</a:t>
            </a:r>
            <a:endParaRPr lang="ru-RU" sz="12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24F58F0-275B-460C-9039-001948755764}"/>
              </a:ext>
            </a:extLst>
          </p:cNvPr>
          <p:cNvSpPr/>
          <p:nvPr/>
        </p:nvSpPr>
        <p:spPr>
          <a:xfrm>
            <a:off x="6300192" y="4869160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ШАГ 4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Выступление на публичных слушаниях </a:t>
            </a:r>
            <a:endParaRPr lang="ru-RU" sz="12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4E25470-E72B-4615-946C-881DC8753432}"/>
              </a:ext>
            </a:extLst>
          </p:cNvPr>
          <p:cNvSpPr/>
          <p:nvPr/>
        </p:nvSpPr>
        <p:spPr>
          <a:xfrm>
            <a:off x="124622" y="1070738"/>
            <a:ext cx="218088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Публичные слушания</a:t>
            </a: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-это возможность граждан влиять на содержание принимаемых муниципальных правовых актов и является важным средством муниципальной демократии. Они проводятся с участием жителей муниципального образования для обсуждения проектов муниципальных правовых актов и по вопросам местного значения.</a:t>
            </a:r>
          </a:p>
          <a:p>
            <a:r>
              <a:rPr lang="ru-RU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Публичные слушания </a:t>
            </a: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призваны обеспечить учет мнения населения Российской Федерации в решении жизненно важных вопросов.</a:t>
            </a:r>
          </a:p>
          <a:p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Решение о проведении публичных слушаний подлежат опубликованию не позднее чем за 15 дней до проведения слушаний. Решение о проведении слушаний должно быть обнародовано вместе с правовым актом, выносимым на слушания.</a:t>
            </a:r>
          </a:p>
          <a:p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Публичные слушания проводятся не позднее чем за 7 дней до рассмотрения проекта бюджета или отчета об исполнении бюджета.</a:t>
            </a:r>
          </a:p>
          <a:p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Результаты слушаний это заключение, в котором отражаются рекомендации жителей района, сформированные по результатам публичных слушаний.</a:t>
            </a:r>
          </a:p>
          <a:p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Заключение о результатах публичных слушаний подлежит опубликованию.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530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54554E4-43B8-46EE-BFF5-0027AF60A9D1}"/>
              </a:ext>
            </a:extLst>
          </p:cNvPr>
          <p:cNvSpPr/>
          <p:nvPr/>
        </p:nvSpPr>
        <p:spPr>
          <a:xfrm>
            <a:off x="242840" y="89556"/>
            <a:ext cx="8793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Бюджет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– форма образования и расходования фонда денежных средств, предназначенных для финансового обеспечения задач и функций местного самоуправления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C14D28-0ED2-459B-85B3-2EB80351B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27166"/>
            <a:ext cx="2888999" cy="260183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DF1068-11B0-4B42-9783-6AADA001667B}"/>
              </a:ext>
            </a:extLst>
          </p:cNvPr>
          <p:cNvSpPr/>
          <p:nvPr/>
        </p:nvSpPr>
        <p:spPr>
          <a:xfrm>
            <a:off x="611560" y="2182507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ДОХОДЫ</a:t>
            </a:r>
          </a:p>
          <a:p>
            <a:r>
              <a:rPr lang="ru-RU" dirty="0"/>
              <a:t>БЮДЖЕТА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52964B-3935-4E8F-B773-1C9DFD1C2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629" y="1291112"/>
            <a:ext cx="2828238" cy="271395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39266F-C1D7-462E-BD7B-7597B8AAE654}"/>
              </a:ext>
            </a:extLst>
          </p:cNvPr>
          <p:cNvSpPr/>
          <p:nvPr/>
        </p:nvSpPr>
        <p:spPr>
          <a:xfrm>
            <a:off x="6876256" y="2924944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РАСХОДЫ</a:t>
            </a:r>
          </a:p>
          <a:p>
            <a:r>
              <a:rPr lang="ru-RU" dirty="0"/>
              <a:t>БЮДЖЕТА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1BF99C-AC91-4F96-A547-CC64B6455B57}"/>
              </a:ext>
            </a:extLst>
          </p:cNvPr>
          <p:cNvSpPr/>
          <p:nvPr/>
        </p:nvSpPr>
        <p:spPr>
          <a:xfrm>
            <a:off x="242840" y="3573016"/>
            <a:ext cx="288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ЭТО поступающие в бюджет денежные средства (налоги юридических 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и физических лиц, штрафы, административные платежи и сборы, финансовая помощь)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4C0C4E7-DD56-4C62-A468-5E41AF901417}"/>
              </a:ext>
            </a:extLst>
          </p:cNvPr>
          <p:cNvSpPr/>
          <p:nvPr/>
        </p:nvSpPr>
        <p:spPr>
          <a:xfrm>
            <a:off x="6372199" y="4221088"/>
            <a:ext cx="252896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ЭТО направляемые из бюджета денежные средства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(финансовое обеспечение муниципальных учреждений, 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дорожное хозяйство, ЖКХ и транспорт, капитальное строительство и др.) 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A48B890-25EA-4B54-8651-166D62518F96}"/>
              </a:ext>
            </a:extLst>
          </p:cNvPr>
          <p:cNvSpPr/>
          <p:nvPr/>
        </p:nvSpPr>
        <p:spPr>
          <a:xfrm>
            <a:off x="3438189" y="4221088"/>
            <a:ext cx="23579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Если расходная часть бюджета превышает доходную, то бюджет формируется с дефицитом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Превышение доходов над расходами образует положительный остаток бюджета (профицит)</a:t>
            </a:r>
            <a:endParaRPr lang="ru-RU" sz="1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2E2E99-37DA-42BA-BF0F-7A7A755B1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189" y="1700808"/>
            <a:ext cx="2267621" cy="23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8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85786" y="142852"/>
            <a:ext cx="7572428" cy="101443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tx2"/>
                </a:solidFill>
                <a:latin typeface="Bookman Old Style" pitchFamily="18" charset="0"/>
                <a:cs typeface="Arial" charset="0"/>
              </a:rPr>
              <a:t>Структура собственных доходов бюджета </a:t>
            </a:r>
            <a:br>
              <a:rPr lang="ru-RU" altLang="ru-RU" sz="1800" b="1" dirty="0">
                <a:solidFill>
                  <a:schemeClr val="tx2"/>
                </a:solidFill>
                <a:latin typeface="Bookman Old Style" pitchFamily="18" charset="0"/>
                <a:cs typeface="Arial" charset="0"/>
              </a:rPr>
            </a:br>
            <a:r>
              <a:rPr lang="ru-RU" altLang="ru-RU" sz="1800" b="1" dirty="0">
                <a:solidFill>
                  <a:schemeClr val="tx2"/>
                </a:solidFill>
                <a:latin typeface="Bookman Old Style" pitchFamily="18" charset="0"/>
                <a:cs typeface="Arial" charset="0"/>
              </a:rPr>
              <a:t>Камышевского сельского поселения Зимовниковского района в 2022 году</a:t>
            </a:r>
            <a:endParaRPr lang="ru-RU" sz="1800" b="1" dirty="0">
              <a:solidFill>
                <a:schemeClr val="tx2"/>
              </a:solidFill>
              <a:latin typeface="Bookman Old Style" pitchFamily="18" charset="0"/>
              <a:cs typeface="Arial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21613480"/>
              </p:ext>
            </p:extLst>
          </p:nvPr>
        </p:nvGraphicFramePr>
        <p:xfrm>
          <a:off x="18728" y="1157286"/>
          <a:ext cx="8915982" cy="570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рапеция 6"/>
          <p:cNvSpPr/>
          <p:nvPr/>
        </p:nvSpPr>
        <p:spPr>
          <a:xfrm>
            <a:off x="2786050" y="3354171"/>
            <a:ext cx="4000528" cy="646333"/>
          </a:xfrm>
          <a:prstGeom prst="trapezoid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Национальная оборона – 110,8 тыс.рублей</a:t>
            </a:r>
          </a:p>
        </p:txBody>
      </p:sp>
      <p:sp>
        <p:nvSpPr>
          <p:cNvPr id="8" name="Трапеция 7"/>
          <p:cNvSpPr/>
          <p:nvPr/>
        </p:nvSpPr>
        <p:spPr>
          <a:xfrm>
            <a:off x="2483768" y="4071942"/>
            <a:ext cx="4588562" cy="607544"/>
          </a:xfrm>
          <a:prstGeom prst="trapezoid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Национальная экономика –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173,3 тыс. рублей</a:t>
            </a:r>
          </a:p>
        </p:txBody>
      </p:sp>
      <p:sp>
        <p:nvSpPr>
          <p:cNvPr id="10" name="Трапеция 9"/>
          <p:cNvSpPr/>
          <p:nvPr/>
        </p:nvSpPr>
        <p:spPr>
          <a:xfrm>
            <a:off x="1907704" y="5414704"/>
            <a:ext cx="5736130" cy="621787"/>
          </a:xfrm>
          <a:prstGeom prst="trapezoid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Культура, кинематография – 6061,1 тыс.рублей</a:t>
            </a:r>
          </a:p>
        </p:txBody>
      </p:sp>
      <p:sp>
        <p:nvSpPr>
          <p:cNvPr id="11" name="Трапеция 10"/>
          <p:cNvSpPr/>
          <p:nvPr/>
        </p:nvSpPr>
        <p:spPr>
          <a:xfrm>
            <a:off x="1643042" y="6093690"/>
            <a:ext cx="6286544" cy="675991"/>
          </a:xfrm>
          <a:prstGeom prst="trapezoid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Общегосударственные вопросы – 10612,3 тыс.рублей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6607988" y="2445776"/>
            <a:ext cx="1500187" cy="1000125"/>
          </a:xfrm>
          <a:prstGeom prst="wedgeEllipseCallout">
            <a:avLst>
              <a:gd name="adj1" fmla="val -36370"/>
              <a:gd name="adj2" fmla="val 723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0,3 %</a:t>
            </a:r>
          </a:p>
        </p:txBody>
      </p:sp>
      <p:sp>
        <p:nvSpPr>
          <p:cNvPr id="16" name="Овальная выноска 15"/>
          <p:cNvSpPr/>
          <p:nvPr/>
        </p:nvSpPr>
        <p:spPr>
          <a:xfrm>
            <a:off x="7865724" y="5322111"/>
            <a:ext cx="1357312" cy="1000125"/>
          </a:xfrm>
          <a:prstGeom prst="wedgeEllipseCallout">
            <a:avLst>
              <a:gd name="adj1" fmla="val -46591"/>
              <a:gd name="adj2" fmla="val 607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29,4 %</a:t>
            </a:r>
          </a:p>
        </p:txBody>
      </p:sp>
      <p:sp>
        <p:nvSpPr>
          <p:cNvPr id="17" name="Овальная выноска 16"/>
          <p:cNvSpPr/>
          <p:nvPr/>
        </p:nvSpPr>
        <p:spPr>
          <a:xfrm>
            <a:off x="7286644" y="3979345"/>
            <a:ext cx="1677844" cy="642942"/>
          </a:xfrm>
          <a:prstGeom prst="wedgeEllipseCallout">
            <a:avLst>
              <a:gd name="adj1" fmla="val -45878"/>
              <a:gd name="adj2" fmla="val 115926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49,6 %</a:t>
            </a:r>
          </a:p>
        </p:txBody>
      </p:sp>
      <p:sp>
        <p:nvSpPr>
          <p:cNvPr id="19" name="Овальная выноска 18"/>
          <p:cNvSpPr/>
          <p:nvPr/>
        </p:nvSpPr>
        <p:spPr>
          <a:xfrm rot="15830712">
            <a:off x="855332" y="3283138"/>
            <a:ext cx="1150917" cy="1443037"/>
          </a:xfrm>
          <a:prstGeom prst="wedgeEllipseCallout">
            <a:avLst>
              <a:gd name="adj1" fmla="val -32905"/>
              <a:gd name="adj2" fmla="val 7645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 0,5 %</a:t>
            </a:r>
          </a:p>
        </p:txBody>
      </p:sp>
      <p:sp>
        <p:nvSpPr>
          <p:cNvPr id="20" name="Овальная выноска 19"/>
          <p:cNvSpPr/>
          <p:nvPr/>
        </p:nvSpPr>
        <p:spPr>
          <a:xfrm rot="15830712">
            <a:off x="453697" y="4373727"/>
            <a:ext cx="955152" cy="1450975"/>
          </a:xfrm>
          <a:prstGeom prst="wedgeEllipseCallout">
            <a:avLst>
              <a:gd name="adj1" fmla="val -66195"/>
              <a:gd name="adj2" fmla="val 656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 16,8 %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357183"/>
            <a:ext cx="8820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Исполнение расходной части бюджета Камышевского сельского поселения Зимовниковского района и удельный вес в структуре расходов за 2022 год</a:t>
            </a:r>
          </a:p>
        </p:txBody>
      </p:sp>
      <p:sp>
        <p:nvSpPr>
          <p:cNvPr id="22" name="Трапеция 21"/>
          <p:cNvSpPr/>
          <p:nvPr/>
        </p:nvSpPr>
        <p:spPr>
          <a:xfrm>
            <a:off x="2214546" y="4731000"/>
            <a:ext cx="5143536" cy="626505"/>
          </a:xfrm>
          <a:prstGeom prst="trapezoid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Жилищно-коммунальное хозяйство – 17895,9 тыс.рублей</a:t>
            </a:r>
          </a:p>
        </p:txBody>
      </p:sp>
      <p:sp>
        <p:nvSpPr>
          <p:cNvPr id="23" name="Трапеция 22"/>
          <p:cNvSpPr/>
          <p:nvPr/>
        </p:nvSpPr>
        <p:spPr>
          <a:xfrm>
            <a:off x="3059832" y="2740513"/>
            <a:ext cx="3384375" cy="545612"/>
          </a:xfrm>
          <a:prstGeom prst="trapezoid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Социальная политика –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82,6 тыс. рублей</a:t>
            </a:r>
          </a:p>
        </p:txBody>
      </p:sp>
      <p:sp>
        <p:nvSpPr>
          <p:cNvPr id="25" name="Овальная выноска 24"/>
          <p:cNvSpPr/>
          <p:nvPr/>
        </p:nvSpPr>
        <p:spPr>
          <a:xfrm rot="15913435">
            <a:off x="1862723" y="2130761"/>
            <a:ext cx="719005" cy="1528311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0,2 %</a:t>
            </a:r>
          </a:p>
        </p:txBody>
      </p:sp>
      <p:sp>
        <p:nvSpPr>
          <p:cNvPr id="12" name="Трапеция 11">
            <a:extLst>
              <a:ext uri="{FF2B5EF4-FFF2-40B4-BE49-F238E27FC236}">
                <a16:creationId xmlns:a16="http://schemas.microsoft.com/office/drawing/2014/main" id="{8D399770-4A85-4987-9498-504200832A6C}"/>
              </a:ext>
            </a:extLst>
          </p:cNvPr>
          <p:cNvSpPr/>
          <p:nvPr/>
        </p:nvSpPr>
        <p:spPr>
          <a:xfrm>
            <a:off x="3425666" y="2112442"/>
            <a:ext cx="2704675" cy="575192"/>
          </a:xfrm>
          <a:prstGeom prst="trapezoid">
            <a:avLst/>
          </a:prstGeom>
          <a:solidFill>
            <a:srgbClr val="96DC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Национальная безопасность и правоохранительная деятельность – 125,1 тыс. рублей</a:t>
            </a:r>
          </a:p>
        </p:txBody>
      </p:sp>
      <p:sp>
        <p:nvSpPr>
          <p:cNvPr id="26" name="Трапеция 25">
            <a:extLst>
              <a:ext uri="{FF2B5EF4-FFF2-40B4-BE49-F238E27FC236}">
                <a16:creationId xmlns:a16="http://schemas.microsoft.com/office/drawing/2014/main" id="{4814936C-DBED-4D05-A6AF-6AE99F65B820}"/>
              </a:ext>
            </a:extLst>
          </p:cNvPr>
          <p:cNvSpPr/>
          <p:nvPr/>
        </p:nvSpPr>
        <p:spPr>
          <a:xfrm>
            <a:off x="3707904" y="1262775"/>
            <a:ext cx="2160240" cy="812293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Межбюджетные трансферты общего характера бюджетной системы Российской Федерации-70,0 тыс. рублей</a:t>
            </a:r>
          </a:p>
        </p:txBody>
      </p:sp>
      <p:sp>
        <p:nvSpPr>
          <p:cNvPr id="27" name="Облачко с текстом: овальное 26">
            <a:extLst>
              <a:ext uri="{FF2B5EF4-FFF2-40B4-BE49-F238E27FC236}">
                <a16:creationId xmlns:a16="http://schemas.microsoft.com/office/drawing/2014/main" id="{0EEF3CE0-A7F1-4E5E-AD25-4879C77DC8EE}"/>
              </a:ext>
            </a:extLst>
          </p:cNvPr>
          <p:cNvSpPr/>
          <p:nvPr/>
        </p:nvSpPr>
        <p:spPr>
          <a:xfrm>
            <a:off x="6085146" y="1738160"/>
            <a:ext cx="1201498" cy="612648"/>
          </a:xfrm>
          <a:prstGeom prst="wedgeEllipseCallout">
            <a:avLst>
              <a:gd name="adj1" fmla="val -46149"/>
              <a:gd name="adj2" fmla="val 681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Удельный вес 0,3 %</a:t>
            </a:r>
          </a:p>
        </p:txBody>
      </p:sp>
      <p:sp>
        <p:nvSpPr>
          <p:cNvPr id="28" name="Облачко с текстом: овальное 27">
            <a:extLst>
              <a:ext uri="{FF2B5EF4-FFF2-40B4-BE49-F238E27FC236}">
                <a16:creationId xmlns:a16="http://schemas.microsoft.com/office/drawing/2014/main" id="{E5AA8893-8AC8-433B-BDF0-A6225E51DA32}"/>
              </a:ext>
            </a:extLst>
          </p:cNvPr>
          <p:cNvSpPr/>
          <p:nvPr/>
        </p:nvSpPr>
        <p:spPr>
          <a:xfrm>
            <a:off x="2123728" y="1047830"/>
            <a:ext cx="1196912" cy="508792"/>
          </a:xfrm>
          <a:prstGeom prst="wedgeEllipseCallout">
            <a:avLst>
              <a:gd name="adj1" fmla="val 89294"/>
              <a:gd name="adj2" fmla="val 7761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Удельный вес 0,2 %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chemeClr val="tx2"/>
                </a:solidFill>
              </a:rPr>
              <a:t>Исполнение расходов по разделу 05 «Жилищно-коммунальное хозяйство» за 2022 год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268760"/>
            <a:ext cx="5040560" cy="4824536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buNone/>
              <a:defRPr/>
            </a:pPr>
            <a:r>
              <a:rPr lang="ru-RU" sz="4400" b="1" dirty="0"/>
              <a:t>Расход составил 17895,9 тыс. рублей</a:t>
            </a:r>
          </a:p>
          <a:p>
            <a:pPr algn="just">
              <a:spcAft>
                <a:spcPts val="0"/>
              </a:spcAft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Услуги по уборке территории по улицам-818,8 тыс. рублей;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неисключительные право использования порталом АИС «Реестр жилого фонда» -9,0 тыс. рублей; батут для детской площадки в х. Погорелов- 599,9 тыс. рублей; за уличное игровое оборудование в х. Камышев на улицу Кольцевая-   578,9 тыс. рублей;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схемы газоснабжения хутора Брянский- 160,0 тыс. рублей;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разработку схемы газоснабжения хутора Крылов-170,0 тыс. рублей; за текущий ремонт уличного освещения по ул. Мира, ул. Южная, ул. Рыбалко, пер. Спортивный, пер. Зеленый, ул. Береговая, ул. Центральная в хуторе Камышев-537,3 тыс. рублей; за уличное оборудование для благоустройства в х.Брянский-92,1 тыс. рублей; за уличное игровое оборудование в х.Крылов-525,1 тыс. рублей; за </a:t>
            </a:r>
            <a:r>
              <a:rPr lang="ru-RU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акарицидную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обработку-29,1 тыс. рублей;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дерратизация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кладбища-6,5 тыс. рублей;  за запасные части для бензопилы-9,9 тыс. рублей; известь для благоустройства-9,0 тыс. рублей;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закупка триммера-9,9 тыс. рублей; шуруповерт-10,0 тыс. рублей;   за  работы по замене шкафов управления уличным освещением-100,0 тыс. рублей;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услуги бульдозера по буртованию мусора на несанкционированной свалке-150,0 тыс. рублей;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услуги бульдозера по </a:t>
            </a:r>
            <a:r>
              <a:rPr lang="ru-RU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буртовке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свалки в х.Крылов-51,0 тыс. рублей; за запасные части для триммеров и бензокосы-10,0 тыс. рублей;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поставку и монтаж детского игрового и спортивного оборудования на муниципальной территории по адресу: Российская Федерация, Ростовская область, Зимовниковский район, Камышевское сельское поселение-12357,7 тыс. рублей;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материалы для ограждения детских площадок в х. Брянский и в х.Камышев-268,3 тыс. рублей;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запасные части для бензокосы-9,9 тыс. рублей;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уличное оборудование для благоустройства-598,3 тыс. рублей;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установке ограждений игровой площадки по ул.Кольцевая-45,6 тыс. рублей;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установку ограждения игровой площадки в х.Брянский-31,2 тыс. рублей;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песок для благоустройства-75,0 тыс. рублей;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запчасти для трактора-48,8 тыс. рублей;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запасные части для бензопилы-6,1 тыс. рублей;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хозтовары по благоустройству-16,2 тыс. рублей; электроэнергия-288,0 тыс. рублей;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санитарная обрезка аварийных и сухих деревьев на территории Камышевского сельского поселения Зимовниковского района Ростовской области-264,8 тыс. рублей;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техническое обслуживание уличного освещения- 9,5 тыс. рублей.</a:t>
            </a:r>
            <a:endParaRPr lang="ru-RU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440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200" dirty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dirty="0"/>
          </a:p>
          <a:p>
            <a:pPr eaLnBrk="1" hangingPunct="1">
              <a:defRPr/>
            </a:pPr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6411C5-4EDE-446B-A271-6971314C6E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63957"/>
            <a:ext cx="2396408" cy="27338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E6C3C11-4B75-4680-9F49-FD0B8B0027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19" y="4441974"/>
            <a:ext cx="2633364" cy="2299394"/>
          </a:xfrm>
          <a:prstGeom prst="rect">
            <a:avLst/>
          </a:prstGeom>
        </p:spPr>
      </p:pic>
    </p:spTree>
  </p:cSld>
  <p:clrMapOvr>
    <a:masterClrMapping/>
  </p:clrMapOvr>
  <p:transition spd="med">
    <p:cover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6FC29-F91F-4557-B3B2-57F3F7540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7813"/>
            <a:ext cx="6347048" cy="1139825"/>
          </a:xfrm>
        </p:spPr>
        <p:txBody>
          <a:bodyPr>
            <a:normAutofit fontScale="90000"/>
          </a:bodyPr>
          <a:lstStyle/>
          <a:p>
            <a:r>
              <a:rPr lang="ru-RU" sz="2400" i="1" dirty="0">
                <a:solidFill>
                  <a:schemeClr val="tx2"/>
                </a:solidFill>
              </a:rPr>
              <a:t>Исполнение расходов по разделу 08 «Культура, Кинематография» за 2022 год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87F7AA-423C-40D5-BCAE-C51C0C20B86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7504" y="1600201"/>
            <a:ext cx="1368152" cy="2260848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Дом культуры, Россия, Ростовская область, Зимовниковский район, хутор Камышев, улица Мира, 16 - фото № 1">
            <a:extLst>
              <a:ext uri="{FF2B5EF4-FFF2-40B4-BE49-F238E27FC236}">
                <a16:creationId xmlns:a16="http://schemas.microsoft.com/office/drawing/2014/main" id="{FD76A3B9-C2F9-4D8E-B367-24E59A9D8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" y="44624"/>
            <a:ext cx="249888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4A6FB20-F9CD-4D80-AA2C-0A24C99AEC97}"/>
              </a:ext>
            </a:extLst>
          </p:cNvPr>
          <p:cNvSpPr/>
          <p:nvPr/>
        </p:nvSpPr>
        <p:spPr>
          <a:xfrm>
            <a:off x="179512" y="1772816"/>
            <a:ext cx="38884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</a:t>
            </a:r>
            <a:r>
              <a:rPr lang="x-none" sz="1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сходы составили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6061,1</a:t>
            </a:r>
            <a:r>
              <a:rPr lang="x-none" sz="1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тыс. рублей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на разработку сметной документации по объекту: «Капитальный ремонт памятника, расположенного по адресу: Ростовская область, Зимовниковский район, х. Камышев, ул. Мира, дом № 16в»</a:t>
            </a:r>
            <a:r>
              <a:rPr lang="ru-RU" sz="11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450,0 тыс. рублей;</a:t>
            </a:r>
          </a:p>
          <a:p>
            <a:pPr indent="457200" algn="just">
              <a:spcAft>
                <a:spcPts val="0"/>
              </a:spcAft>
            </a:pPr>
            <a:r>
              <a:rPr lang="x-none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на разработку</a:t>
            </a:r>
            <a:r>
              <a:rPr lang="x-none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x-none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сметной документации по объекту: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x-none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Капитальный ремонт памятника, расположенного по адресу: Ростовская область, Зимовниковский район, х. Погорелов, пер. Зелен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ый</a:t>
            </a:r>
            <a:r>
              <a:rPr lang="x-none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4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а» - 170,0 тыс. рублей;</a:t>
            </a:r>
            <a:endParaRPr lang="ru-RU" sz="1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Перечислены субсидии МУК СДК «Камышевский» согласно заключенным соглашениям на: </a:t>
            </a:r>
            <a:endParaRPr lang="ru-RU" sz="1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финансовое обеспечение выполнения муниципального задания на оказание муниципальных услуг (выполнение работ) - 3973,4 тыс. рублей. </a:t>
            </a:r>
            <a:endParaRPr lang="ru-RU" sz="1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работы по пересчёту (корректировке) сметной стоимости по объекту «Капитальный ремонт нежилого МУК СДК «Камышевский», расположенного по адресу: Ростовская область, Зимовниковский район, х. Камышев, ул. Мира д.16 помещение 1», техническому сопровождению и оплате государственной экспертизы объекта – 150,0 тыс. рублей;</a:t>
            </a:r>
            <a:endParaRPr lang="ru-RU" sz="1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развития и укрепления материально-технической базы домов культуры (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звукосветотехническое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оборудование для муниципального учреждения культуры СДК «Камышевский») - 952,5 тыс. рублей;</a:t>
            </a:r>
            <a:endParaRPr lang="ru-RU" sz="1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концертными костюмами творческих коллективов муниципального учреждения культуры СДК «Камышевский» - 81,0 тыс. рублей;</a:t>
            </a:r>
            <a:endParaRPr lang="ru-RU" sz="1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Субсидия на приобретение мебели для МУК СДК «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Камышевскии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- 284,2 тыс. рублей</a:t>
            </a:r>
            <a:endParaRPr lang="ru-RU" sz="1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2BDC2E-4332-40EA-BD2A-3E39D9BF9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44252"/>
            <a:ext cx="4392488" cy="25727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365037-8083-4AA7-A287-35D4B42D23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91454"/>
            <a:ext cx="4392488" cy="25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97433"/>
      </p:ext>
    </p:extLst>
  </p:cSld>
  <p:clrMapOvr>
    <a:masterClrMapping/>
  </p:clrMapOvr>
  <p:transition spd="med">
    <p:cover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D84EF-24CB-4DDD-B6D4-6F04D90CF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i="1" dirty="0">
                <a:solidFill>
                  <a:srgbClr val="1F497D"/>
                </a:solidFill>
              </a:rPr>
              <a:t>Исполнение расходов по разделу 11 «Физическая культура и спорт» за 2022 год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8EC7DA4-5036-4A28-8A87-6516D70BB812}"/>
              </a:ext>
            </a:extLst>
          </p:cNvPr>
          <p:cNvSpPr/>
          <p:nvPr/>
        </p:nvSpPr>
        <p:spPr>
          <a:xfrm>
            <a:off x="539552" y="1268760"/>
            <a:ext cx="25922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</a:t>
            </a:r>
            <a:r>
              <a:rPr lang="x-none" sz="1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сходы составили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920,6</a:t>
            </a:r>
            <a:r>
              <a:rPr lang="x-none" sz="1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тыс. рублей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ct val="20000"/>
              </a:spcBef>
            </a:pPr>
            <a:r>
              <a:rPr lang="ru-RU" sz="1100" dirty="0">
                <a:solidFill>
                  <a:prstClr val="black"/>
                </a:solidFill>
              </a:rPr>
              <a:t>за спортивные товары -295,1 тыс. рублей;</a:t>
            </a:r>
          </a:p>
          <a:p>
            <a:pPr lvl="0" algn="just">
              <a:spcBef>
                <a:spcPct val="20000"/>
              </a:spcBef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сублимационная печать на футболках -17,4 тыс. рублей;</a:t>
            </a:r>
          </a:p>
          <a:p>
            <a:pPr lvl="0" algn="just">
              <a:spcBef>
                <a:spcPct val="20000"/>
              </a:spcBef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уличное и спортивное оборудование в х. Погорелов -600,0 тыс. рублей;</a:t>
            </a:r>
          </a:p>
          <a:p>
            <a:pPr lvl="0" algn="just">
              <a:spcBef>
                <a:spcPct val="20000"/>
              </a:spcBef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спортивные товары – 8,1 тыс. рублей</a:t>
            </a:r>
          </a:p>
          <a:p>
            <a:pPr lvl="0">
              <a:spcBef>
                <a:spcPct val="20000"/>
              </a:spcBef>
            </a:pP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3DE481-C200-4EB0-A6AF-54B980E94A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365104"/>
            <a:ext cx="3294958" cy="23762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301AD1-3EC5-4D47-B80F-F7C132487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268760"/>
            <a:ext cx="3294958" cy="29808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4A069F-669E-4DE1-AB53-9A1D39BD1E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2" y="2929185"/>
            <a:ext cx="4895972" cy="381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95736"/>
      </p:ext>
    </p:extLst>
  </p:cSld>
  <p:clrMapOvr>
    <a:masterClrMapping/>
  </p:clrMapOvr>
  <p:transition spd="med">
    <p:cover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343EB-C075-4222-868F-7BF97F31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>
                <a:latin typeface="Calibri" panose="020F0502020204030204" pitchFamily="34" charset="0"/>
              </a:rPr>
              <a:t>Зачем формировать и исполнять бюджет по программам? </a:t>
            </a:r>
            <a:endParaRPr lang="ru-RU" sz="2800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F499C0-3C99-4355-B322-305EB1803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2366682"/>
            <a:ext cx="2644730" cy="2160868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7D095ADD-C3E6-4DA8-906A-6B7C7B2D5EC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9513" y="1700807"/>
            <a:ext cx="2376264" cy="4512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ЦЕЛЬ</a:t>
            </a:r>
            <a:endParaRPr lang="ru-RU" sz="14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7DCFFDE-791E-4FE8-8C5A-8F9C23BC6F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573108" y="2411750"/>
            <a:ext cx="2644730" cy="2115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7EB9F6-61BC-4862-A94B-4CF45BA5AE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2411747"/>
            <a:ext cx="2304255" cy="21158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16A9BF-7D3F-4FB8-898D-C9CDF7436615}"/>
              </a:ext>
            </a:extLst>
          </p:cNvPr>
          <p:cNvSpPr/>
          <p:nvPr/>
        </p:nvSpPr>
        <p:spPr>
          <a:xfrm>
            <a:off x="4427984" y="1700808"/>
            <a:ext cx="1305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ЗАДАЧИ</a:t>
            </a:r>
            <a:endParaRPr lang="ru-RU" sz="1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47C4204-04B3-4BA9-BC0C-A41847470D97}"/>
              </a:ext>
            </a:extLst>
          </p:cNvPr>
          <p:cNvSpPr/>
          <p:nvPr/>
        </p:nvSpPr>
        <p:spPr>
          <a:xfrm>
            <a:off x="7020272" y="1700808"/>
            <a:ext cx="1944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ПОКАЗАТЕЛИ ЭФФЕКТИВНОСТИ</a:t>
            </a:r>
            <a:endParaRPr lang="ru-RU" sz="1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1B96D5A-FFDF-41A6-BE53-D6207DDAA7B4}"/>
              </a:ext>
            </a:extLst>
          </p:cNvPr>
          <p:cNvSpPr/>
          <p:nvPr/>
        </p:nvSpPr>
        <p:spPr>
          <a:xfrm>
            <a:off x="-36512" y="4869160"/>
            <a:ext cx="9180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Преимуществом программного бюджета является распределение расходов не по ведомственному принципу, а по программам. Муниципальная программа имеет цель, задачи показатели эффективности, которые отражают степень их достижения(решения),то есть действия и бюджетные средства направлены на достижение заданного результата.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При этом значение показателей является индикатором по данному направлению деятельности и сигнализирует о плохом или хорошем результате, необходимости принятия новых решений.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351176"/>
      </p:ext>
    </p:extLst>
  </p:cSld>
  <p:clrMapOvr>
    <a:masterClrMapping/>
  </p:clrMapOvr>
  <p:transition spd="med">
    <p:cover dir="rd"/>
  </p:transition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4634</TotalTime>
  <Words>1495</Words>
  <Application>Microsoft Office PowerPoint</Application>
  <PresentationFormat>Экран (4:3)</PresentationFormat>
  <Paragraphs>108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Bookman Old Style</vt:lpstr>
      <vt:lpstr>Calibri</vt:lpstr>
      <vt:lpstr>Tahoma</vt:lpstr>
      <vt:lpstr>Times New Roman</vt:lpstr>
      <vt:lpstr>Wingdings</vt:lpstr>
      <vt:lpstr>2_Тема Office</vt:lpstr>
      <vt:lpstr>Исполнение бюджета  Камышевского сельского поселения Зимовниковского района за 2022 год</vt:lpstr>
      <vt:lpstr>Презентация PowerPoint</vt:lpstr>
      <vt:lpstr>Презентация PowerPoint</vt:lpstr>
      <vt:lpstr>Структура собственных доходов бюджета  Камышевского сельского поселения Зимовниковского района в 2022 году</vt:lpstr>
      <vt:lpstr>Презентация PowerPoint</vt:lpstr>
      <vt:lpstr>Исполнение расходов по разделу 05 «Жилищно-коммунальное хозяйство» за 2022 год</vt:lpstr>
      <vt:lpstr>Исполнение расходов по разделу 08 «Культура, Кинематография» за 2022 год</vt:lpstr>
      <vt:lpstr>Исполнение расходов по разделу 11 «Физическая культура и спорт» за 2022 год</vt:lpstr>
      <vt:lpstr>Зачем формировать и исполнять бюджет по программам? </vt:lpstr>
      <vt:lpstr>Структура муниципальных программ Камышевского сельского поселения Зимовниковского района в  2022 году</vt:lpstr>
      <vt:lpstr> </vt:lpstr>
    </vt:vector>
  </TitlesOfParts>
  <Company>Финансовый отдел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налоговых доходов бюджета Багаевского района в 2013 году.</dc:title>
  <dc:creator>Мандрык</dc:creator>
  <cp:lastModifiedBy>User</cp:lastModifiedBy>
  <cp:revision>620</cp:revision>
  <dcterms:created xsi:type="dcterms:W3CDTF">2014-04-18T06:48:05Z</dcterms:created>
  <dcterms:modified xsi:type="dcterms:W3CDTF">2023-05-18T08:30:38Z</dcterms:modified>
</cp:coreProperties>
</file>