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</p:sldMasterIdLst>
  <p:notesMasterIdLst>
    <p:notesMasterId r:id="rId66"/>
  </p:notesMasterIdLst>
  <p:sldIdLst>
    <p:sldId id="308" r:id="rId2"/>
    <p:sldId id="329" r:id="rId3"/>
    <p:sldId id="256" r:id="rId4"/>
    <p:sldId id="332" r:id="rId5"/>
    <p:sldId id="327" r:id="rId6"/>
    <p:sldId id="258" r:id="rId7"/>
    <p:sldId id="259" r:id="rId8"/>
    <p:sldId id="260" r:id="rId9"/>
    <p:sldId id="261" r:id="rId10"/>
    <p:sldId id="262" r:id="rId11"/>
    <p:sldId id="326" r:id="rId12"/>
    <p:sldId id="334" r:id="rId13"/>
    <p:sldId id="284" r:id="rId14"/>
    <p:sldId id="264" r:id="rId15"/>
    <p:sldId id="265" r:id="rId16"/>
    <p:sldId id="269" r:id="rId17"/>
    <p:sldId id="266" r:id="rId18"/>
    <p:sldId id="267" r:id="rId19"/>
    <p:sldId id="268" r:id="rId20"/>
    <p:sldId id="270" r:id="rId21"/>
    <p:sldId id="271" r:id="rId22"/>
    <p:sldId id="311" r:id="rId23"/>
    <p:sldId id="272" r:id="rId24"/>
    <p:sldId id="312" r:id="rId25"/>
    <p:sldId id="336" r:id="rId26"/>
    <p:sldId id="330" r:id="rId27"/>
    <p:sldId id="313" r:id="rId28"/>
    <p:sldId id="333" r:id="rId29"/>
    <p:sldId id="274" r:id="rId30"/>
    <p:sldId id="276" r:id="rId31"/>
    <p:sldId id="315" r:id="rId32"/>
    <p:sldId id="275" r:id="rId33"/>
    <p:sldId id="319" r:id="rId34"/>
    <p:sldId id="323" r:id="rId35"/>
    <p:sldId id="279" r:id="rId36"/>
    <p:sldId id="282" r:id="rId37"/>
    <p:sldId id="324" r:id="rId38"/>
    <p:sldId id="285" r:id="rId39"/>
    <p:sldId id="286" r:id="rId40"/>
    <p:sldId id="288" r:id="rId41"/>
    <p:sldId id="331" r:id="rId42"/>
    <p:sldId id="289" r:id="rId43"/>
    <p:sldId id="290" r:id="rId44"/>
    <p:sldId id="325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321" r:id="rId53"/>
    <p:sldId id="300" r:id="rId54"/>
    <p:sldId id="314" r:id="rId55"/>
    <p:sldId id="316" r:id="rId56"/>
    <p:sldId id="301" r:id="rId57"/>
    <p:sldId id="317" r:id="rId58"/>
    <p:sldId id="302" r:id="rId59"/>
    <p:sldId id="303" r:id="rId60"/>
    <p:sldId id="304" r:id="rId61"/>
    <p:sldId id="305" r:id="rId62"/>
    <p:sldId id="306" r:id="rId63"/>
    <p:sldId id="335" r:id="rId64"/>
    <p:sldId id="30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moskalenko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21EB43"/>
    <a:srgbClr val="00FFCC"/>
    <a:srgbClr val="339933"/>
    <a:srgbClr val="891753"/>
    <a:srgbClr val="000066"/>
    <a:srgbClr val="D60093"/>
    <a:srgbClr val="A2F8E1"/>
    <a:srgbClr val="29A10D"/>
    <a:srgbClr val="B36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4638" autoAdjust="0"/>
  </p:normalViewPr>
  <p:slideViewPr>
    <p:cSldViewPr>
      <p:cViewPr varScale="1">
        <p:scale>
          <a:sx n="108" d="100"/>
          <a:sy n="108" d="100"/>
        </p:scale>
        <p:origin x="17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051845453920741E-2"/>
          <c:y val="0"/>
          <c:w val="0.92100969944694566"/>
          <c:h val="0.724771767130720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ru-RU" dirty="0"/>
                      <a:t>713,8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96-4279-B237-1DE7BC4A2C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1824,5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96-4279-B237-1DE7BC4A2C8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baseline="0" dirty="0"/>
                      <a:t>1543,6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96-4279-B237-1DE7BC4A2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0066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1594.2</c:v>
                </c:pt>
                <c:pt idx="1">
                  <c:v>1803.8</c:v>
                </c:pt>
                <c:pt idx="2">
                  <c:v>1367.1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5A-4C64-B583-B6DAF40237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Бюджеты сельских поселений</c:v>
                </c:pt>
              </c:strCache>
            </c:strRef>
          </c:tx>
          <c:spPr>
            <a:solidFill>
              <a:srgbClr val="00FF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ru-RU" b="1"/>
                      <a:t>156,1</a:t>
                    </a:r>
                    <a:endParaRPr lang="en-US" b="1"/>
                  </a:p>
                </c:rich>
              </c:tx>
              <c:spPr>
                <a:solidFill>
                  <a:schemeClr val="bg1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96-4279-B237-1DE7BC4A2C8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1</a:t>
                    </a:r>
                    <a:r>
                      <a:rPr lang="ru-RU" b="1"/>
                      <a:t>38,2</a:t>
                    </a:r>
                    <a:endParaRPr lang="en-US" b="1"/>
                  </a:p>
                </c:rich>
              </c:tx>
              <c:spPr>
                <a:solidFill>
                  <a:schemeClr val="bg1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96-4279-B237-1DE7BC4A2C8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en-US" b="1"/>
                      <a:t>13</a:t>
                    </a:r>
                    <a:r>
                      <a:rPr lang="ru-RU" b="1"/>
                      <a:t>8,6</a:t>
                    </a:r>
                    <a:endParaRPr lang="en-US" b="1"/>
                  </a:p>
                </c:rich>
              </c:tx>
              <c:spPr>
                <a:solidFill>
                  <a:srgbClr val="000066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96-4279-B237-1DE7BC4A2C8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226.8</c:v>
                </c:pt>
                <c:pt idx="1">
                  <c:v>174.3</c:v>
                </c:pt>
                <c:pt idx="2">
                  <c:v>134.80000000000001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5A-4C64-B583-B6DAF40237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29253760"/>
        <c:axId val="129255296"/>
      </c:barChart>
      <c:catAx>
        <c:axId val="129253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9255296"/>
        <c:crosses val="autoZero"/>
        <c:auto val="1"/>
        <c:lblAlgn val="ctr"/>
        <c:lblOffset val="100"/>
        <c:noMultiLvlLbl val="0"/>
      </c:catAx>
      <c:valAx>
        <c:axId val="129255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0000">
            <a:noFill/>
          </a:ln>
        </c:spPr>
        <c:crossAx val="1292537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5139957584537614E-2"/>
          <c:w val="0.77811704092543987"/>
          <c:h val="0.892360227518927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baseline="0" dirty="0"/>
                      <a:t>6,0 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DE-4420-AEDB-64328333F60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5,7%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DE-4420-AEDB-64328333F60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5,7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DE-4420-AEDB-64328333F60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/>
                      <a:t>7,5%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DE-4420-AEDB-64328333F60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5.7</c:v>
                </c:pt>
                <c:pt idx="2">
                  <c:v>5.7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DE-4420-AEDB-64328333F6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1EDE-4420-AEDB-64328333F6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</c:numRef>
          </c:val>
          <c:extLst>
            <c:ext xmlns:c16="http://schemas.microsoft.com/office/drawing/2014/chart" uri="{C3380CC4-5D6E-409C-BE32-E72D297353CC}">
              <c16:uniqueId val="{00000006-1EDE-4420-AEDB-64328333F6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1168778142313269"/>
          <c:y val="0.32205709136838306"/>
          <c:w val="0.12694051603152326"/>
          <c:h val="0.46615818839637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11238417643012492"/>
          <c:y val="0.33415856103752312"/>
          <c:w val="0.86036212221793629"/>
          <c:h val="0.53581431852528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384659773071782E-3"/>
                  <c:y val="6.074055854183997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672,7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63-45F4-A36C-89902BA24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672.7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8D-47B7-A257-BFFD64F979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9384659773071782E-3"/>
                  <c:y val="5.015857970179815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656,4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63-45F4-A36C-89902BA24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656.4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8D-47B7-A257-BFFD64F979D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384659773071782E-3"/>
                  <c:y val="5.650776700582343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631,9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63-45F4-A36C-89902BA24E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8D-47B7-A257-BFFD64F979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cone"/>
        <c:axId val="146748544"/>
        <c:axId val="146750080"/>
        <c:axId val="0"/>
      </c:bar3DChart>
      <c:catAx>
        <c:axId val="14674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46750080"/>
        <c:crosses val="autoZero"/>
        <c:auto val="1"/>
        <c:lblAlgn val="ctr"/>
        <c:lblOffset val="100"/>
        <c:noMultiLvlLbl val="0"/>
      </c:catAx>
      <c:valAx>
        <c:axId val="14675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467485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418253416886719"/>
          <c:y val="0.89137589700900965"/>
          <c:w val="0.4390942768631898"/>
          <c:h val="5.4466694929716036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rgbClr val="000066"/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93716336204724E-2"/>
          <c:y val="4.5617733402381504E-2"/>
          <c:w val="0.86253945747619076"/>
          <c:h val="0.873462107843613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г.</c:v>
                </c:pt>
                <c:pt idx="2">
                  <c:v>2025г.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147.80000000000001</c:v>
                </c:pt>
                <c:pt idx="1">
                  <c:v>131.69999999999999</c:v>
                </c:pt>
                <c:pt idx="2">
                  <c:v>134.30000000000001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81-43A3-8C88-A16DE66D161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г.</c:v>
                </c:pt>
                <c:pt idx="2">
                  <c:v>2025г.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454.9</c:v>
                </c:pt>
                <c:pt idx="1">
                  <c:v>447.2</c:v>
                </c:pt>
                <c:pt idx="2">
                  <c:v>422.8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81-43A3-8C88-A16DE66D161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г.</c:v>
                </c:pt>
                <c:pt idx="2">
                  <c:v>2025г.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40.5</c:v>
                </c:pt>
                <c:pt idx="1">
                  <c:v>47.2</c:v>
                </c:pt>
                <c:pt idx="2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1-43A3-8C88-A16DE66D161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00FFCC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г.</c:v>
                </c:pt>
                <c:pt idx="2">
                  <c:v>2025г.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0.70000000000000062</c:v>
                </c:pt>
                <c:pt idx="1">
                  <c:v>0.70000000000000062</c:v>
                </c:pt>
                <c:pt idx="2">
                  <c:v>0.70000000000000062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81-43A3-8C88-A16DE66D161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spPr>
            <a:solidFill>
              <a:srgbClr val="000066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2023 г</c:v>
                </c:pt>
                <c:pt idx="1">
                  <c:v>2024 г.</c:v>
                </c:pt>
                <c:pt idx="2">
                  <c:v>2025г.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28.7</c:v>
                </c:pt>
                <c:pt idx="1">
                  <c:v>29.5</c:v>
                </c:pt>
                <c:pt idx="2">
                  <c:v>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81-43A3-8C88-A16DE66D1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937344"/>
        <c:axId val="146938880"/>
      </c:barChart>
      <c:catAx>
        <c:axId val="1469373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6938880"/>
        <c:crosses val="autoZero"/>
        <c:auto val="0"/>
        <c:lblAlgn val="ctr"/>
        <c:lblOffset val="100"/>
        <c:noMultiLvlLbl val="0"/>
      </c:catAx>
      <c:valAx>
        <c:axId val="14693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693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solidFill>
                  <a:schemeClr val="tx1"/>
                </a:solidFill>
              </a:rPr>
              <a:t>Млн. руб.</a:t>
            </a:r>
          </a:p>
        </c:rich>
      </c:tx>
      <c:layout>
        <c:manualLayout>
          <c:xMode val="edge"/>
          <c:yMode val="edge"/>
          <c:x val="4.4607875427804203E-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9.2642660201715979E-2"/>
          <c:y val="4.2134686974650892E-2"/>
          <c:w val="0.88802742818062652"/>
          <c:h val="0.767128480563892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78,8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DA-48A7-8196-8717BC1D463C}"/>
                </c:ext>
              </c:extLst>
            </c:dLbl>
            <c:dLbl>
              <c:idx val="1"/>
              <c:layout>
                <c:manualLayout>
                  <c:x val="0"/>
                  <c:y val="0.2776714206770238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77,4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DA-48A7-8196-8717BC1D463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78,9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DA-48A7-8196-8717BC1D46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 2023 год</c:v>
                </c:pt>
                <c:pt idx="1">
                  <c:v>Проект 2024 год</c:v>
                </c:pt>
                <c:pt idx="2">
                  <c:v>Проект 2025год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78.8</c:v>
                </c:pt>
                <c:pt idx="1">
                  <c:v>77.400000000000006</c:v>
                </c:pt>
                <c:pt idx="2">
                  <c:v>78.900000000000006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7-4107-9DAB-3309A9684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cone"/>
        <c:axId val="147138048"/>
        <c:axId val="147139584"/>
        <c:axId val="146955776"/>
      </c:bar3DChart>
      <c:catAx>
        <c:axId val="1471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7139584"/>
        <c:crosses val="autoZero"/>
        <c:auto val="1"/>
        <c:lblAlgn val="ctr"/>
        <c:lblOffset val="100"/>
        <c:noMultiLvlLbl val="0"/>
      </c:catAx>
      <c:valAx>
        <c:axId val="14713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7138048"/>
        <c:crosses val="autoZero"/>
        <c:crossBetween val="between"/>
      </c:valAx>
      <c:serAx>
        <c:axId val="146955776"/>
        <c:scaling>
          <c:orientation val="minMax"/>
        </c:scaling>
        <c:delete val="1"/>
        <c:axPos val="b"/>
        <c:majorTickMark val="out"/>
        <c:minorTickMark val="none"/>
        <c:tickLblPos val="none"/>
        <c:crossAx val="147139584"/>
        <c:crosses val="autoZero"/>
      </c:ser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71.8</c:v>
                </c:pt>
                <c:pt idx="1">
                  <c:v>230.8</c:v>
                </c:pt>
                <c:pt idx="2">
                  <c:v>228.1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C-49EE-BAC7-13038E9D5B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290880"/>
        <c:axId val="135292416"/>
        <c:axId val="0"/>
      </c:bar3DChart>
      <c:catAx>
        <c:axId val="135290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5292416"/>
        <c:crosses val="autoZero"/>
        <c:auto val="1"/>
        <c:lblAlgn val="ctr"/>
        <c:lblOffset val="100"/>
        <c:noMultiLvlLbl val="0"/>
      </c:catAx>
      <c:valAx>
        <c:axId val="13529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290880"/>
        <c:crosses val="autoZero"/>
        <c:crossBetween val="between"/>
      </c:valAx>
      <c:spPr>
        <a:noFill/>
        <a:ln w="25394">
          <a:noFill/>
        </a:ln>
      </c:spPr>
    </c:plotArea>
    <c:legend>
      <c:legendPos val="r"/>
      <c:layout>
        <c:manualLayout>
          <c:xMode val="edge"/>
          <c:yMode val="edge"/>
          <c:x val="0.70475947506561765"/>
          <c:y val="0.41179054745816329"/>
          <c:w val="0.25017049868766938"/>
          <c:h val="0.154195938273673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</c:v>
                </c:pt>
                <c:pt idx="4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3.6</c:v>
                </c:pt>
                <c:pt idx="1">
                  <c:v>150.80000000000001</c:v>
                </c:pt>
                <c:pt idx="2">
                  <c:v>114.8</c:v>
                </c:pt>
                <c:pt idx="3">
                  <c:v>364</c:v>
                </c:pt>
                <c:pt idx="4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7A-414F-9C58-3DA5DFBDB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95308398950381"/>
          <c:y val="6.3965059055118109E-2"/>
          <c:w val="0.30896358267716639"/>
          <c:h val="0.915819881889763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458828999789721E-3"/>
                  <c:y val="-2.539664764251119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322,2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32-42FC-9E72-EA9AE4312DBE}"/>
                </c:ext>
              </c:extLst>
            </c:dLbl>
            <c:dLbl>
              <c:idx val="1"/>
              <c:layout>
                <c:manualLayout>
                  <c:x val="-1.5458828999789721E-3"/>
                  <c:y val="-2.285698287826101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345,3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32-42FC-9E72-EA9AE4312DBE}"/>
                </c:ext>
              </c:extLst>
            </c:dLbl>
            <c:dLbl>
              <c:idx val="2"/>
              <c:layout>
                <c:manualLayout>
                  <c:x val="-4.6376486999369004E-3"/>
                  <c:y val="-3.047597717101549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322,9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32-42FC-9E72-EA9AE4312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 2023</c:v>
                </c:pt>
                <c:pt idx="1">
                  <c:v>Проект 2024</c:v>
                </c:pt>
                <c:pt idx="2">
                  <c:v>Проект 2025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322.89999999999969</c:v>
                </c:pt>
                <c:pt idx="1">
                  <c:v>345.3</c:v>
                </c:pt>
                <c:pt idx="2">
                  <c:v>322.89999999999969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F-4201-AC08-3C8A5B2691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Консолидированный бюджет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995962159011272E-2"/>
                  <c:y val="2.3703537799677201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416,4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32-42FC-9E72-EA9AE4312DBE}"/>
                </c:ext>
              </c:extLst>
            </c:dLbl>
            <c:dLbl>
              <c:idx val="1"/>
              <c:layout>
                <c:manualLayout>
                  <c:x val="1.5458828999789441E-2"/>
                  <c:y val="-7.618994292753359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442,5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0F-4201-AC08-3C8A5B26910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  <a:r>
                      <a:rPr lang="ru-RU" dirty="0"/>
                      <a:t>22,7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A32-42FC-9E72-EA9AE4312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 2023</c:v>
                </c:pt>
                <c:pt idx="1">
                  <c:v>Проект 2024</c:v>
                </c:pt>
                <c:pt idx="2">
                  <c:v>Проект 2025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416.4</c:v>
                </c:pt>
                <c:pt idx="1">
                  <c:v>442.5</c:v>
                </c:pt>
                <c:pt idx="2">
                  <c:v>422.7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0F-4201-AC08-3C8A5B2691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996032"/>
        <c:axId val="143997568"/>
        <c:axId val="0"/>
      </c:bar3DChart>
      <c:catAx>
        <c:axId val="14399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997568"/>
        <c:crosses val="autoZero"/>
        <c:auto val="1"/>
        <c:lblAlgn val="ctr"/>
        <c:lblOffset val="100"/>
        <c:noMultiLvlLbl val="0"/>
      </c:catAx>
      <c:valAx>
        <c:axId val="143997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996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176140022246322"/>
          <c:y val="0.69237457429812865"/>
          <c:w val="0.31854169795042925"/>
          <c:h val="0.2460708089757958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Структура налоговых и неналоговых доходов местного бюджета в 2023 году, млн.рублей</a:t>
            </a:r>
          </a:p>
        </c:rich>
      </c:tx>
      <c:layout>
        <c:manualLayout>
          <c:xMode val="edge"/>
          <c:yMode val="edge"/>
          <c:x val="7.0432636225352369E-2"/>
          <c:y val="4.185727483972200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 местного бюджета в 2018 году</c:v>
                </c:pt>
              </c:strCache>
            </c:strRef>
          </c:tx>
          <c:explosion val="14"/>
          <c:dLbls>
            <c:dLbl>
              <c:idx val="4"/>
              <c:layout>
                <c:manualLayout>
                  <c:x val="2.0445351213639801E-2"/>
                  <c:y val="-2.7155262564166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A2-4529-B5EE-C8DFB8962BE7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Налоги на совокупный доход</c:v>
                </c:pt>
                <c:pt idx="2">
                  <c:v>Неналоговые доходы</c:v>
                </c:pt>
                <c:pt idx="3">
                  <c:v>транспортный налог</c:v>
                </c:pt>
                <c:pt idx="4">
                  <c:v>Акцизы</c:v>
                </c:pt>
                <c:pt idx="5">
                  <c:v>Госпошлина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171.8</c:v>
                </c:pt>
                <c:pt idx="1">
                  <c:v>46.2</c:v>
                </c:pt>
                <c:pt idx="2">
                  <c:v>26.5</c:v>
                </c:pt>
                <c:pt idx="3">
                  <c:v>31.9</c:v>
                </c:pt>
                <c:pt idx="4">
                  <c:v>39.9</c:v>
                </c:pt>
                <c:pt idx="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C-4093-AE1D-79F380AC0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977911293613034E-2"/>
          <c:y val="0.1252820872690924"/>
          <c:w val="0.91369671446097656"/>
          <c:h val="0.8027856017425736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 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38-436D-86EC-49BFCDC4894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проект 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191.6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38-436D-86EC-49BFCDC4894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Проект 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208.8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38-436D-86EC-49BFCDC489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45404288"/>
        <c:axId val="145405824"/>
        <c:axId val="65945088"/>
      </c:bar3DChart>
      <c:catAx>
        <c:axId val="14540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5405824"/>
        <c:crosses val="autoZero"/>
        <c:auto val="1"/>
        <c:lblAlgn val="ctr"/>
        <c:lblOffset val="100"/>
        <c:noMultiLvlLbl val="0"/>
      </c:catAx>
      <c:valAx>
        <c:axId val="145405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45404288"/>
        <c:crosses val="autoZero"/>
        <c:crossBetween val="between"/>
      </c:valAx>
      <c:serAx>
        <c:axId val="65945088"/>
        <c:scaling>
          <c:orientation val="minMax"/>
        </c:scaling>
        <c:delete val="1"/>
        <c:axPos val="b"/>
        <c:majorTickMark val="out"/>
        <c:minorTickMark val="none"/>
        <c:tickLblPos val="none"/>
        <c:crossAx val="145405824"/>
        <c:crosses val="autoZero"/>
      </c:ser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254516698877705E-2"/>
          <c:y val="6.0408142085877747E-2"/>
          <c:w val="0.92595447892681471"/>
          <c:h val="0.809190956998490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A3-46D2-9F41-FE2770EA7AD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A3-46D2-9F41-FE2770EA7AD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A3-46D2-9F41-FE2770EA7A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45552128"/>
        <c:axId val="145553664"/>
        <c:axId val="131950336"/>
      </c:bar3DChart>
      <c:catAx>
        <c:axId val="1455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5553664"/>
        <c:crosses val="autoZero"/>
        <c:auto val="1"/>
        <c:lblAlgn val="ctr"/>
        <c:lblOffset val="100"/>
        <c:noMultiLvlLbl val="0"/>
      </c:catAx>
      <c:valAx>
        <c:axId val="14555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45552128"/>
        <c:crosses val="autoZero"/>
        <c:crossBetween val="between"/>
      </c:valAx>
      <c:serAx>
        <c:axId val="131950336"/>
        <c:scaling>
          <c:orientation val="minMax"/>
        </c:scaling>
        <c:delete val="1"/>
        <c:axPos val="b"/>
        <c:majorTickMark val="none"/>
        <c:minorTickMark val="none"/>
        <c:tickLblPos val="none"/>
        <c:crossAx val="145553664"/>
        <c:crosses val="autoZero"/>
      </c:ser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 2023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ru-RU" dirty="0"/>
                      <a:t>9,9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F3-48CB-A363-3990F395403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0D-4B3F-B89D-621FD65730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Проект 2024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41,3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F3-48CB-A363-3990F395403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0D-4B3F-B89D-621FD657307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Проект 2025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0D-4B3F-B89D-621FD65730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5869056"/>
        <c:axId val="145879040"/>
        <c:axId val="145842624"/>
      </c:bar3DChart>
      <c:catAx>
        <c:axId val="145869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879040"/>
        <c:crosses val="autoZero"/>
        <c:auto val="1"/>
        <c:lblAlgn val="ctr"/>
        <c:lblOffset val="100"/>
        <c:noMultiLvlLbl val="0"/>
      </c:catAx>
      <c:valAx>
        <c:axId val="14587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869056"/>
        <c:crosses val="autoZero"/>
        <c:crossBetween val="between"/>
      </c:valAx>
      <c:serAx>
        <c:axId val="145842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587904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396872265967008E-2"/>
          <c:y val="5.2550692280909153E-2"/>
          <c:w val="0.7601136264217061"/>
          <c:h val="0.9150822720646425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Проект 2023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0D-4B3F-B89D-621FD657307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проект 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33.200000000000003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0D-4B3F-B89D-621FD657307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Проект 2025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0D-4B3F-B89D-621FD65730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5883520"/>
        <c:axId val="145885056"/>
        <c:axId val="145845760"/>
      </c:bar3DChart>
      <c:catAx>
        <c:axId val="145883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885056"/>
        <c:crosses val="autoZero"/>
        <c:auto val="1"/>
        <c:lblAlgn val="ctr"/>
        <c:lblOffset val="100"/>
        <c:noMultiLvlLbl val="0"/>
      </c:catAx>
      <c:valAx>
        <c:axId val="14588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5883520"/>
        <c:crosses val="autoZero"/>
        <c:crossBetween val="between"/>
      </c:valAx>
      <c:serAx>
        <c:axId val="145845760"/>
        <c:scaling>
          <c:orientation val="minMax"/>
        </c:scaling>
        <c:delete val="0"/>
        <c:axPos val="b"/>
        <c:majorTickMark val="out"/>
        <c:minorTickMark val="none"/>
        <c:tickLblPos val="nextTo"/>
        <c:crossAx val="14588505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10945691488639"/>
          <c:y val="5.0259534678250617E-2"/>
          <c:w val="0.89489054308511362"/>
          <c:h val="0.755586233413525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Местный бюджет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1713,8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F0-445B-8184-6C5CAB4AB2DC}"/>
                </c:ext>
              </c:extLst>
            </c:dLbl>
            <c:dLbl>
              <c:idx val="1"/>
              <c:layout>
                <c:manualLayout>
                  <c:x val="7.1684345042152655E-3"/>
                  <c:y val="-2.597391973036220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1824,5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0-445B-8184-6C5CAB4AB2DC}"/>
                </c:ext>
              </c:extLst>
            </c:dLbl>
            <c:dLbl>
              <c:idx val="2"/>
              <c:layout>
                <c:manualLayout>
                  <c:x val="2.867373801686128E-3"/>
                  <c:y val="2.5973919730362203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1543,6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F0-445B-8184-6C5CAB4AB2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1713.8</c:v>
                </c:pt>
                <c:pt idx="1">
                  <c:v>1824.5</c:v>
                </c:pt>
                <c:pt idx="2">
                  <c:v>1543.6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F-4321-B683-C23C67D3F7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Бюджеты поселений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178,1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F0-445B-8184-6C5CAB4AB2D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/>
                      <a:t>139,0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F0-445B-8184-6C5CAB4AB2D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/>
                      <a:t>139,5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F0-445B-8184-6C5CAB4AB2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178.1</c:v>
                </c:pt>
                <c:pt idx="1">
                  <c:v>139</c:v>
                </c:pt>
                <c:pt idx="2">
                  <c:v>139.5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DF-4321-B683-C23C67D3F7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5955840"/>
        <c:axId val="145965824"/>
      </c:barChart>
      <c:catAx>
        <c:axId val="145955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5965824"/>
        <c:crosses val="autoZero"/>
        <c:auto val="1"/>
        <c:lblAlgn val="ctr"/>
        <c:lblOffset val="100"/>
        <c:noMultiLvlLbl val="0"/>
      </c:catAx>
      <c:valAx>
        <c:axId val="145965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459558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355973377291389E-2"/>
          <c:y val="8.0677694999678098E-2"/>
          <c:w val="0.51028473868632251"/>
          <c:h val="0.825011271657685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c:spPr>
          <c:explosion val="5"/>
          <c:dPt>
            <c:idx val="0"/>
            <c:bubble3D val="0"/>
            <c:spPr>
              <a:solidFill>
                <a:srgbClr val="FFFF00"/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01D2-4E9A-9479-57A67181C058}"/>
              </c:ext>
            </c:extLst>
          </c:dPt>
          <c:dPt>
            <c:idx val="1"/>
            <c:bubble3D val="0"/>
            <c:spPr>
              <a:solidFill>
                <a:srgbClr val="A2F8E1"/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1484-4C7F-A383-1A9871CA9D56}"/>
              </c:ext>
            </c:extLst>
          </c:dPt>
          <c:dPt>
            <c:idx val="2"/>
            <c:bubble3D val="0"/>
            <c:spPr>
              <a:solidFill>
                <a:srgbClr val="21EB43"/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5-1484-4C7F-A383-1A9871CA9D56}"/>
              </c:ext>
            </c:extLst>
          </c:dPt>
          <c:dPt>
            <c:idx val="3"/>
            <c:bubble3D val="0"/>
            <c:spPr>
              <a:solidFill>
                <a:srgbClr val="D60093"/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8-01D2-4E9A-9479-57A67181C058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6-01D2-4E9A-9479-57A67181C058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7-01D2-4E9A-9479-57A67181C058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D-1484-4C7F-A383-1A9871CA9D56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A-01D2-4E9A-9479-57A67181C058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9-01D2-4E9A-9479-57A67181C058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13-1484-4C7F-A383-1A9871CA9D5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1D2-4E9A-9479-57A67181C05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484-4C7F-A383-1A9871CA9D5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D2-4E9A-9479-57A67181C058}"/>
                </c:ext>
              </c:extLst>
            </c:dLbl>
            <c:dLbl>
              <c:idx val="4"/>
              <c:layout>
                <c:manualLayout>
                  <c:x val="1.8867932880178323E-2"/>
                  <c:y val="-1.06984587879517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D2-4E9A-9479-57A67181C058}"/>
                </c:ext>
              </c:extLst>
            </c:dLbl>
            <c:dLbl>
              <c:idx val="5"/>
              <c:layout>
                <c:manualLayout>
                  <c:x val="1.9416818200329491E-3"/>
                  <c:y val="-2.51187996936971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D2-4E9A-9479-57A67181C058}"/>
                </c:ext>
              </c:extLst>
            </c:dLbl>
            <c:dLbl>
              <c:idx val="7"/>
              <c:layout>
                <c:manualLayout>
                  <c:x val="-7.4486836490604322E-2"/>
                  <c:y val="2.106189750306054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D2-4E9A-9479-57A67181C058}"/>
                </c:ext>
              </c:extLst>
            </c:dLbl>
            <c:dLbl>
              <c:idx val="8"/>
              <c:layout>
                <c:manualLayout>
                  <c:x val="2.2138780341406667E-2"/>
                  <c:y val="-9.16063722438152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D2-4E9A-9479-57A67181C05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0.4%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484-4C7F-A383-1A9871CA9D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Соцполитика</c:v>
                </c:pt>
                <c:pt idx="1">
                  <c:v>Образование</c:v>
                </c:pt>
                <c:pt idx="2">
                  <c:v>Национальная экономика</c:v>
                </c:pt>
                <c:pt idx="4">
                  <c:v>Общегосударственные вопросы</c:v>
                </c:pt>
                <c:pt idx="5">
                  <c:v>Жилищно-коммунальное хозяйство</c:v>
                </c:pt>
                <c:pt idx="6">
                  <c:v>Культура, кинематограф</c:v>
                </c:pt>
                <c:pt idx="7">
                  <c:v>Физкультура и спорт</c:v>
                </c:pt>
                <c:pt idx="8">
                  <c:v>Нацбезопасность, правоохранит. деятельность, нацоборона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0.00%</c:formatCode>
                <c:ptCount val="10"/>
                <c:pt idx="0">
                  <c:v>0.38300000000000084</c:v>
                </c:pt>
                <c:pt idx="1">
                  <c:v>0.39300000000000096</c:v>
                </c:pt>
                <c:pt idx="2" formatCode="0.0%">
                  <c:v>4.5999999999999999E-2</c:v>
                </c:pt>
                <c:pt idx="4" formatCode="0.0%">
                  <c:v>5.7000000000000023E-2</c:v>
                </c:pt>
                <c:pt idx="5" formatCode="0.0%">
                  <c:v>5.7000000000000023E-2</c:v>
                </c:pt>
                <c:pt idx="6">
                  <c:v>4.5999999999999999E-2</c:v>
                </c:pt>
                <c:pt idx="7">
                  <c:v>1.2999999999999998E-2</c:v>
                </c:pt>
                <c:pt idx="8">
                  <c:v>6.0000000000000114E-3</c:v>
                </c:pt>
                <c:pt idx="9" formatCode="0.00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D2-4E9A-9479-57A67181C0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400465401633556"/>
          <c:y val="6.411587264100306E-2"/>
          <c:w val="0.31351366724449592"/>
          <c:h val="0.93588412735899695"/>
        </c:manualLayout>
      </c:layout>
      <c:overlay val="0"/>
      <c:spPr>
        <a:noFill/>
        <a:ln>
          <a:noFill/>
        </a:ln>
        <a:effectLst>
          <a:glow>
            <a:schemeClr val="accent1"/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0.00877</cdr:x>
      <cdr:y>0</cdr:y>
    </cdr:from>
    <cdr:to>
      <cdr:x>0.17544</cdr:x>
      <cdr:y>0.08169</cdr:y>
    </cdr:to>
    <cdr:sp macro="" textlink="">
      <cdr:nvSpPr>
        <cdr:cNvPr id="2" name="TextBox 1"/>
        <cdr:cNvSpPr txBox="1"/>
      </cdr:nvSpPr>
      <cdr:spPr>
        <a:xfrm xmlns:a="http://schemas.openxmlformats.org/drawingml/2006/main" rot="5400000">
          <a:off x="535801" y="-464364"/>
          <a:ext cx="428615" cy="1357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 </a:t>
          </a:r>
          <a:r>
            <a:rPr lang="ru-RU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руб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0.08169</cdr:y>
    </cdr:from>
    <cdr:to>
      <cdr:x>0.08772</cdr:x>
      <cdr:y>0.5174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428628"/>
          <a:ext cx="714380" cy="2286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1900</a:t>
          </a:r>
        </a:p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1600</a:t>
          </a:r>
        </a:p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1100</a:t>
          </a:r>
        </a:p>
      </cdr:txBody>
    </cdr:sp>
  </cdr:relSizeAnchor>
  <cdr:relSizeAnchor xmlns:cdr="http://schemas.openxmlformats.org/drawingml/2006/chartDrawing">
    <cdr:from>
      <cdr:x>0.07018</cdr:x>
      <cdr:y>0.10893</cdr:y>
    </cdr:from>
    <cdr:to>
      <cdr:x>0.07018</cdr:x>
      <cdr:y>0.80333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 rot="5400000">
          <a:off x="-1250165" y="2393172"/>
          <a:ext cx="3643338" cy="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0.07018</cdr:x>
      <cdr:y>0.80333</cdr:y>
    </cdr:from>
    <cdr:to>
      <cdr:x>0.98246</cdr:x>
      <cdr:y>0.80333</cdr:y>
    </cdr:to>
    <cdr:sp macro="" textlink="">
      <cdr:nvSpPr>
        <cdr:cNvPr id="6" name="Прямая соединительная линия 5"/>
        <cdr:cNvSpPr/>
      </cdr:nvSpPr>
      <cdr:spPr>
        <a:xfrm xmlns:a="http://schemas.openxmlformats.org/drawingml/2006/main" rot="5400000" flipH="1">
          <a:off x="4286278" y="500067"/>
          <a:ext cx="2" cy="742955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0.0177</cdr:x>
      <cdr:y>0.17241</cdr:y>
    </cdr:from>
    <cdr:to>
      <cdr:x>0.16813</cdr:x>
      <cdr:y>0.27586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44" y="714380"/>
          <a:ext cx="1214414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>
              <a:latin typeface="Times New Roman" pitchFamily="18" charset="0"/>
              <a:cs typeface="Times New Roman" pitchFamily="18" charset="0"/>
            </a:rPr>
            <a:t>Млн.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0.01961</cdr:x>
      <cdr:y>0.18367</cdr:y>
    </cdr:from>
    <cdr:to>
      <cdr:x>0.18627</cdr:x>
      <cdr:y>0.26716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785818"/>
          <a:ext cx="121444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002060"/>
              </a:solidFill>
            </a:rPr>
            <a:t>Млн. руб.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0.0177</cdr:x>
      <cdr:y>0.1194</cdr:y>
    </cdr:from>
    <cdr:to>
      <cdr:x>0.18436</cdr:x>
      <cdr:y>0.20289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571504"/>
          <a:ext cx="1345361" cy="399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002060"/>
              </a:solidFill>
            </a:rPr>
            <a:t>Млн. руб.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0.0177</cdr:x>
      <cdr:y>0.1194</cdr:y>
    </cdr:from>
    <cdr:to>
      <cdr:x>0.18436</cdr:x>
      <cdr:y>0.20289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6" y="571504"/>
          <a:ext cx="1345361" cy="399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rgbClr val="002060"/>
              </a:solidFill>
            </a:rPr>
            <a:t>Млн. руб.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0.32942</cdr:x>
      <cdr:y>0.10725</cdr:y>
    </cdr:from>
    <cdr:to>
      <cdr:x>0.44323</cdr:x>
      <cdr:y>0.15143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2918128" y="524417"/>
          <a:ext cx="1008112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0.63019</cdr:x>
      <cdr:y>0.06307</cdr:y>
    </cdr:from>
    <cdr:to>
      <cdr:x>0.76025</cdr:x>
      <cdr:y>0.1367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5582424" y="308392"/>
          <a:ext cx="1152108" cy="36001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0.34568</cdr:x>
      <cdr:y>0.53434</cdr:y>
    </cdr:from>
    <cdr:to>
      <cdr:x>0.45136</cdr:x>
      <cdr:y>0.60762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3062131" y="2612649"/>
          <a:ext cx="936118" cy="35832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0.66271</cdr:x>
      <cdr:y>0.53434</cdr:y>
    </cdr:from>
    <cdr:to>
      <cdr:x>0.744</cdr:x>
      <cdr:y>0.57852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5870456" y="2612648"/>
          <a:ext cx="72008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0.34568</cdr:x>
      <cdr:y>0.03362</cdr:y>
    </cdr:from>
    <cdr:to>
      <cdr:x>0.45967</cdr:x>
      <cdr:y>0.24026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62144" y="164377"/>
          <a:ext cx="1009742" cy="10103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/>
          <a:r>
            <a:rPr lang="ru-RU" sz="1400" b="1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105 %</a:t>
          </a:r>
        </a:p>
      </cdr:txBody>
    </cdr:sp>
  </cdr:relSizeAnchor>
  <cdr:relSizeAnchor xmlns:cdr="http://schemas.openxmlformats.org/drawingml/2006/chartDrawing">
    <cdr:from>
      <cdr:x>0.34678</cdr:x>
      <cdr:y>0.48863</cdr:y>
    </cdr:from>
    <cdr:to>
      <cdr:x>0.44355</cdr:x>
      <cdr:y>0.54708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071834" y="2389190"/>
          <a:ext cx="85725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/>
          <a:r>
            <a:rPr lang="ru-RU" sz="1400" b="1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rPr>
            <a:t>107 %</a:t>
          </a:r>
        </a:p>
      </cdr:txBody>
    </cdr:sp>
  </cdr:relSizeAnchor>
  <cdr:relSizeAnchor xmlns:cdr="http://schemas.openxmlformats.org/drawingml/2006/chartDrawing">
    <cdr:from>
      <cdr:x>0.63123</cdr:x>
      <cdr:y>0</cdr:y>
    </cdr:from>
    <cdr:to>
      <cdr:x>0.74336</cdr:x>
      <cdr:y>0.29078</cdr:y>
    </cdr:to>
    <cdr:sp macro="" textlink="">
      <cdr:nvSpPr>
        <cdr:cNvPr id="9" name="TextBox 8"/>
        <cdr:cNvSpPr txBox="1"/>
      </cdr:nvSpPr>
      <cdr:spPr>
        <a:xfrm xmlns:a="http://schemas.openxmlformats.org/drawingml/2006/main" rot="20816009">
          <a:off x="5591614" y="0"/>
          <a:ext cx="993269" cy="14217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85,7 </a:t>
          </a:r>
          <a:r>
            <a:rPr lang="ru-RU" sz="1400" b="1" dirty="0">
              <a:solidFill>
                <a:schemeClr val="tx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0.65213</cdr:x>
      <cdr:y>0.48313</cdr:y>
    </cdr:from>
    <cdr:to>
      <cdr:x>0.73853</cdr:x>
      <cdr:y>0.58005</cdr:y>
    </cdr:to>
    <cdr:sp macro="" textlink="">
      <cdr:nvSpPr>
        <cdr:cNvPr id="10" name="TextBox 9"/>
        <cdr:cNvSpPr txBox="1"/>
      </cdr:nvSpPr>
      <cdr:spPr>
        <a:xfrm xmlns:a="http://schemas.openxmlformats.org/drawingml/2006/main" rot="20484103">
          <a:off x="5776783" y="2362270"/>
          <a:ext cx="765292" cy="473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84,6</a:t>
          </a:r>
        </a:p>
      </cdr:txBody>
    </cdr:sp>
  </cdr:relSizeAnchor>
  <cdr:relSizeAnchor xmlns:cdr="http://schemas.openxmlformats.org/drawingml/2006/chartDrawing">
    <cdr:from>
      <cdr:x>0.16129</cdr:x>
      <cdr:y>0.05032</cdr:y>
    </cdr:from>
    <cdr:to>
      <cdr:x>0.34678</cdr:x>
      <cdr:y>0.12337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428760" y="246050"/>
          <a:ext cx="1643074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u="sng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1869,9</a:t>
          </a:r>
        </a:p>
      </cdr:txBody>
    </cdr:sp>
  </cdr:relSizeAnchor>
  <cdr:relSizeAnchor xmlns:cdr="http://schemas.openxmlformats.org/drawingml/2006/chartDrawing">
    <cdr:from>
      <cdr:x>0.45968</cdr:x>
      <cdr:y>0.05032</cdr:y>
    </cdr:from>
    <cdr:to>
      <cdr:x>0.64516</cdr:x>
      <cdr:y>0.12337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071966" y="246050"/>
          <a:ext cx="1643074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u="sng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1962,7</a:t>
          </a:r>
        </a:p>
      </cdr:txBody>
    </cdr:sp>
  </cdr:relSizeAnchor>
  <cdr:relSizeAnchor xmlns:cdr="http://schemas.openxmlformats.org/drawingml/2006/chartDrawing">
    <cdr:from>
      <cdr:x>0.75213</cdr:x>
      <cdr:y>0.01889</cdr:y>
    </cdr:from>
    <cdr:to>
      <cdr:x>0.93549</cdr:x>
      <cdr:y>0.12337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662544" y="92369"/>
          <a:ext cx="1624288" cy="5108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u="sng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1682,2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0.03166</cdr:x>
      <cdr:y>0.89964</cdr:y>
    </cdr:from>
    <cdr:to>
      <cdr:x>0.20581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3872903"/>
          <a:ext cx="79208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E808E-FF29-45C5-BBB0-BCE4E1F86464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AD4CE-E01F-4726-B2CA-2E14E31861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AD4CE-E01F-4726-B2CA-2E14E31861F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7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92.png"/><Relationship Id="rId3" Type="http://schemas.openxmlformats.org/officeDocument/2006/relationships/image" Target="../media/image31.jpeg"/><Relationship Id="rId7" Type="http://schemas.openxmlformats.org/officeDocument/2006/relationships/image" Target="../media/image89.jpeg"/><Relationship Id="rId12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90.png"/><Relationship Id="rId5" Type="http://schemas.openxmlformats.org/officeDocument/2006/relationships/image" Target="../media/image15.jpeg"/><Relationship Id="rId15" Type="http://schemas.openxmlformats.org/officeDocument/2006/relationships/image" Target="../media/image94.jpeg"/><Relationship Id="rId10" Type="http://schemas.openxmlformats.org/officeDocument/2006/relationships/image" Target="../media/image7.jpeg"/><Relationship Id="rId4" Type="http://schemas.openxmlformats.org/officeDocument/2006/relationships/image" Target="../media/image14.jpeg"/><Relationship Id="rId9" Type="http://schemas.openxmlformats.org/officeDocument/2006/relationships/image" Target="../media/image61.jpeg"/><Relationship Id="rId1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1" y="1357299"/>
            <a:ext cx="819185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</a:p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Зимовниковского района</a:t>
            </a:r>
          </a:p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2023 год</a:t>
            </a:r>
          </a:p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плановый период 2024-2025 гг.</a:t>
            </a:r>
          </a:p>
        </p:txBody>
      </p:sp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9" y="0"/>
            <a:ext cx="1000132" cy="11819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7" y="2"/>
            <a:ext cx="72866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712" y="4027071"/>
            <a:ext cx="2592288" cy="283092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Moskalenko\Desktop\1607876454_budget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7152"/>
            <a:ext cx="392392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97837"/>
              </p:ext>
            </p:extLst>
          </p:nvPr>
        </p:nvGraphicFramePr>
        <p:xfrm>
          <a:off x="0" y="928669"/>
          <a:ext cx="9144002" cy="619811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992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2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5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90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9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91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8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21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590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1" dirty="0" err="1"/>
                        <a:t>Пока-затель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/>
                        <a:t>Проект конс.</a:t>
                      </a:r>
                      <a:br>
                        <a:rPr kumimoji="0" lang="ru-RU" sz="1400" kern="1200" dirty="0"/>
                      </a:br>
                      <a:r>
                        <a:rPr kumimoji="0" lang="ru-RU" sz="1400" kern="1200" dirty="0"/>
                        <a:t>бюджета на 2023 г.</a:t>
                      </a:r>
                      <a:endParaRPr kumimoji="0" lang="ru-RU" sz="14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/>
                        <a:t>в том</a:t>
                      </a:r>
                      <a:r>
                        <a:rPr kumimoji="0" lang="ru-RU" sz="1800" kern="1200" baseline="0" dirty="0"/>
                        <a:t> ч</a:t>
                      </a:r>
                      <a:r>
                        <a:rPr kumimoji="0" lang="ru-RU" sz="1800" kern="1200" dirty="0"/>
                        <a:t>исле</a:t>
                      </a:r>
                      <a:endParaRPr kumimoji="0" lang="ru-RU" sz="18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/>
                        <a:t>Проект конс.</a:t>
                      </a:r>
                      <a:br>
                        <a:rPr kumimoji="0" lang="ru-RU" sz="1400" kern="1200" dirty="0"/>
                      </a:br>
                      <a:r>
                        <a:rPr kumimoji="0" lang="ru-RU" sz="1400" kern="1200" dirty="0"/>
                        <a:t>бюджета на 2024 г.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/>
                        <a:t>в том</a:t>
                      </a:r>
                      <a:r>
                        <a:rPr kumimoji="0" lang="ru-RU" sz="1800" kern="1200" baseline="0" dirty="0"/>
                        <a:t> ч</a:t>
                      </a:r>
                      <a:r>
                        <a:rPr kumimoji="0" lang="ru-RU" sz="1800" kern="1200" dirty="0"/>
                        <a:t>исле</a:t>
                      </a:r>
                      <a:endParaRPr kumimoji="0" lang="ru-RU" sz="18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/>
                        <a:t>Проект конс.</a:t>
                      </a:r>
                      <a:br>
                        <a:rPr kumimoji="0" lang="ru-RU" sz="1400" kern="1200" dirty="0"/>
                      </a:br>
                      <a:r>
                        <a:rPr kumimoji="0" lang="ru-RU" sz="1400" kern="1200" dirty="0"/>
                        <a:t>бюджета на 2025г.</a:t>
                      </a:r>
                    </a:p>
                    <a:p>
                      <a:endParaRPr lang="ru-RU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/>
                        <a:t>в том</a:t>
                      </a:r>
                      <a:r>
                        <a:rPr kumimoji="0" lang="ru-RU" sz="1800" kern="1200" baseline="0" dirty="0"/>
                        <a:t> ч</a:t>
                      </a:r>
                      <a:r>
                        <a:rPr kumimoji="0" lang="ru-RU" sz="1800" kern="1200" dirty="0"/>
                        <a:t>исле</a:t>
                      </a:r>
                      <a:endParaRPr kumimoji="0" lang="ru-RU" sz="1800" b="0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8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/>
                        <a:t>Мест.</a:t>
                      </a:r>
                    </a:p>
                    <a:p>
                      <a:pPr algn="ctr"/>
                      <a:r>
                        <a:rPr kumimoji="0" lang="ru-RU" sz="1400" kern="1200" dirty="0"/>
                        <a:t>бюджет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kern="1200" dirty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Бюджеты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с/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/>
                        <a:t>Мест.</a:t>
                      </a:r>
                    </a:p>
                    <a:p>
                      <a:pPr algn="ctr"/>
                      <a:r>
                        <a:rPr kumimoji="0" lang="ru-RU" sz="1400" kern="1200" dirty="0"/>
                        <a:t>бюджет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Бюджеты с/п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/>
                        <a:t>Мест.</a:t>
                      </a:r>
                    </a:p>
                    <a:p>
                      <a:pPr algn="ctr"/>
                      <a:r>
                        <a:rPr kumimoji="0" lang="ru-RU" sz="1400" kern="1200" dirty="0"/>
                        <a:t>бюджет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Бюджеты </a:t>
                      </a:r>
                      <a:r>
                        <a:rPr kumimoji="0"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с/</a:t>
                      </a:r>
                      <a:r>
                        <a:rPr kumimoji="0" lang="ru-RU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kumimoji="0"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82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I.</a:t>
                      </a:r>
                      <a:r>
                        <a:rPr lang="en-US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1869,9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1713,8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1962,7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1824,5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1682,2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1543,6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139,5</a:t>
                      </a:r>
                    </a:p>
                    <a:p>
                      <a:pPr algn="ctr"/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09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Налог-е и неналог-е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416,4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322,2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345,3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97,2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322,9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99,8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314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Безвозм-е поступл-я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1453,5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1391,6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1479,3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41,8</a:t>
                      </a:r>
                    </a:p>
                    <a:p>
                      <a:pPr marL="0" algn="ctr" defTabSz="914400" rtl="0" eaLnBrk="1" latinLnBrk="0" hangingPunct="1"/>
                      <a:endParaRPr lang="ru-RU" sz="1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1259,5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1220,7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39,7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0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1869,9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1713,8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178,1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1962,7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1824,5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1682,2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1543,6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139,5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80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III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Дефицит, </a:t>
                      </a:r>
                      <a:r>
                        <a:rPr lang="ru-RU" sz="1400" b="1" kern="12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профицит</a:t>
                      </a:r>
                      <a:endParaRPr lang="ru-RU" sz="1400" b="1" kern="12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Прогноз основных характеристик консолидированного бюджета на 2023 год и на плановый период 2024 и 2025 годов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7" name="Picture 1" descr="C:\Users\Moskalenko\Desktop\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3035" cy="698477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39752" y="-1035496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</a:t>
            </a:r>
            <a:r>
              <a:rPr lang="ru-RU" b="1" dirty="0" err="1">
                <a:ln w="18415" cmpd="sng">
                  <a:solidFill>
                    <a:schemeClr val="tx1"/>
                  </a:solidFill>
                  <a:prstDash val="solid"/>
                </a:ln>
              </a:rPr>
              <a:t>Зимовниковского</a:t>
            </a:r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 района</a:t>
            </a:r>
          </a:p>
        </p:txBody>
      </p:sp>
      <p:pic>
        <p:nvPicPr>
          <p:cNvPr id="10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31532"/>
            <a:ext cx="857826" cy="10137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Moskalenko\Desktop\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72" y="432894"/>
            <a:ext cx="9102366" cy="623646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</a:t>
            </a:r>
            <a:r>
              <a:rPr lang="ru-RU" b="1" dirty="0" err="1">
                <a:ln w="18415" cmpd="sng">
                  <a:solidFill>
                    <a:schemeClr val="tx1"/>
                  </a:solidFill>
                  <a:prstDash val="solid"/>
                </a:ln>
              </a:rPr>
              <a:t>Зимовниковского</a:t>
            </a:r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 района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0" y="476672"/>
            <a:ext cx="9144000" cy="6858000"/>
            <a:chOff x="0" y="0"/>
            <a:chExt cx="9144000" cy="6858000"/>
          </a:xfrm>
          <a:solidFill>
            <a:srgbClr val="00B0F0"/>
          </a:solidFill>
        </p:grpSpPr>
        <p:sp>
          <p:nvSpPr>
            <p:cNvPr id="6" name="Прямоугольник 5"/>
            <p:cNvSpPr/>
            <p:nvPr/>
          </p:nvSpPr>
          <p:spPr>
            <a:xfrm>
              <a:off x="0" y="500042"/>
              <a:ext cx="8572528" cy="83099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Основные характеристики местного бюджета</a:t>
              </a:r>
            </a:p>
            <a:p>
              <a:pPr algn="ctr"/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На 2023-2025 годы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5024599"/>
              <a:ext cx="2216728" cy="916700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II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. Расходы, всего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0" y="5941300"/>
              <a:ext cx="2216728" cy="916700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III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. Дефицит, </a:t>
              </a:r>
              <a:r>
                <a:rPr lang="ru-RU" sz="1600" dirty="0" err="1">
                  <a:latin typeface="Times New Roman" pitchFamily="18" charset="0"/>
                  <a:cs typeface="Times New Roman" pitchFamily="18" charset="0"/>
                </a:rPr>
                <a:t>профицит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525818" y="3649549"/>
              <a:ext cx="2309091" cy="137505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1479,3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6834909" y="3649549"/>
              <a:ext cx="2309091" cy="137505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1220,7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25818" y="5024599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1824,5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834909" y="5024599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1543,6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174292" y="5941300"/>
              <a:ext cx="2351527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0,0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525818" y="5941300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0,0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834909" y="5941300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0,0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74290" y="1266160"/>
              <a:ext cx="2351529" cy="1558391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Плановые бюджетные назначения на 2022год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1264477"/>
              <a:ext cx="2174290" cy="1558391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Показатель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25818" y="1266160"/>
              <a:ext cx="2309091" cy="1558391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Плановые бюджетные назначения на 2023год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34909" y="1266160"/>
              <a:ext cx="2309091" cy="1558391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Times New Roman" pitchFamily="18" charset="0"/>
                  <a:cs typeface="Times New Roman" pitchFamily="18" charset="0"/>
                </a:rPr>
                <a:t>Плановые бюджетные назначения на 2024 год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0" y="2824550"/>
              <a:ext cx="2216728" cy="916700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. Доходы, всего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" y="3741250"/>
              <a:ext cx="2216724" cy="1283348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Безвозмездные поступления из федерального бюджета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174292" y="2824550"/>
              <a:ext cx="2351527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1713,8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525818" y="2824550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1824,5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834909" y="2824550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1543,6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2195737" y="3744415"/>
              <a:ext cx="2304255" cy="1296145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Times New Roman" pitchFamily="18" charset="0"/>
                  <a:cs typeface="Times New Roman" pitchFamily="18" charset="0"/>
                </a:rPr>
                <a:t>1391,6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500298" y="0"/>
              <a:ext cx="5786478" cy="400110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ru-RU" sz="2000" b="1" dirty="0">
                  <a:ln w="18415" cmpd="sng">
                    <a:solidFill>
                      <a:schemeClr val="tx1"/>
                    </a:solidFill>
                    <a:prstDash val="solid"/>
                  </a:ln>
                </a:rPr>
                <a:t>Администрация Зимовниковского района</a:t>
              </a:r>
            </a:p>
          </p:txBody>
        </p:sp>
        <p:pic>
          <p:nvPicPr>
            <p:cNvPr id="29" name="Picture 2" descr="Картинки по запросу герб администрация зимовниковского района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58182" y="0"/>
              <a:ext cx="785818" cy="928694"/>
            </a:xfrm>
            <a:prstGeom prst="rect">
              <a:avLst/>
            </a:prstGeom>
            <a:grpFill/>
          </p:spPr>
        </p:pic>
        <p:sp>
          <p:nvSpPr>
            <p:cNvPr id="33" name="Прямоугольник 32"/>
            <p:cNvSpPr/>
            <p:nvPr/>
          </p:nvSpPr>
          <p:spPr>
            <a:xfrm>
              <a:off x="2195736" y="5013176"/>
              <a:ext cx="2309091" cy="9167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1713,8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4282" y="1428736"/>
            <a:ext cx="4000528" cy="10715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Налог на доходы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физических лиц:171,8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1000108"/>
            <a:ext cx="3786214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Доходы бюджета: 1713,8 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6314" y="1000108"/>
            <a:ext cx="4143404" cy="3385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Расходы бюджета: 1713,8 млн. руб.</a:t>
            </a:r>
          </a:p>
        </p:txBody>
      </p:sp>
      <p:sp>
        <p:nvSpPr>
          <p:cNvPr id="13316" name="AutoShape 4" descr="Картинки по запросу акциз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14282" y="2643182"/>
            <a:ext cx="4000528" cy="9286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Акцизы:39,9</a:t>
            </a:r>
          </a:p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Транспортный налог -31,9</a:t>
            </a:r>
          </a:p>
          <a:p>
            <a:pPr algn="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4282" y="3714752"/>
            <a:ext cx="4000528" cy="857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Финансовая помощь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из областного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Бюджета:1391,6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4714884"/>
            <a:ext cx="4000528" cy="857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Налоги на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совокупный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Расход:46,2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5661248"/>
            <a:ext cx="4000528" cy="857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иные доходы-32,4</a:t>
            </a:r>
          </a:p>
        </p:txBody>
      </p:sp>
      <p:pic>
        <p:nvPicPr>
          <p:cNvPr id="13318" name="Picture 6" descr="C:\Documents and Settings\sekretar1\Рабочий стол\1456483327_benz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1357322" cy="715687"/>
          </a:xfrm>
          <a:prstGeom prst="rect">
            <a:avLst/>
          </a:prstGeom>
          <a:noFill/>
        </p:spPr>
      </p:pic>
      <p:pic>
        <p:nvPicPr>
          <p:cNvPr id="13322" name="Picture 10" descr="Картинки по запросу бюдж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1000132" cy="750099"/>
          </a:xfrm>
          <a:prstGeom prst="rect">
            <a:avLst/>
          </a:prstGeom>
          <a:noFill/>
        </p:spPr>
      </p:pic>
      <p:pic>
        <p:nvPicPr>
          <p:cNvPr id="13324" name="Picture 12" descr="Картинки по запросу налог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5016"/>
            <a:ext cx="1049043" cy="785794"/>
          </a:xfrm>
          <a:prstGeom prst="rect">
            <a:avLst/>
          </a:prstGeom>
          <a:noFill/>
        </p:spPr>
      </p:pic>
      <p:pic>
        <p:nvPicPr>
          <p:cNvPr id="13326" name="Picture 14" descr="Картинки по запросу доход"/>
          <p:cNvPicPr>
            <a:picLocks noChangeAspect="1" noChangeArrowheads="1"/>
          </p:cNvPicPr>
          <p:nvPr/>
        </p:nvPicPr>
        <p:blipFill>
          <a:blip r:embed="rId5" cstate="print"/>
          <a:srcRect l="14063" t="3750" r="13749" b="4999"/>
          <a:stretch>
            <a:fillRect/>
          </a:stretch>
        </p:blipFill>
        <p:spPr bwMode="auto">
          <a:xfrm>
            <a:off x="500034" y="4857760"/>
            <a:ext cx="714380" cy="50426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4786314" y="1357298"/>
            <a:ext cx="4143404" cy="5715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Социальная политика: 656,3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786314" y="2000240"/>
            <a:ext cx="4143404" cy="5715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Образование:672,7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86314" y="2643182"/>
            <a:ext cx="4143404" cy="6429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Общегосударственные вопросы: 97,1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786314" y="3357562"/>
            <a:ext cx="4143404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Жилищно-коммунальное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            хозяйство: 97,0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786314" y="5072074"/>
            <a:ext cx="4143404" cy="5715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Дорожный фонд 71,8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679504" y="4221088"/>
            <a:ext cx="4464496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национальная экономика :79,0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86314" y="5715016"/>
            <a:ext cx="4143404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Культура:78,8</a:t>
            </a:r>
          </a:p>
        </p:txBody>
      </p:sp>
      <p:sp>
        <p:nvSpPr>
          <p:cNvPr id="13328" name="AutoShape 16" descr="Картинки по запросу социальная полит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0" name="AutoShape 18" descr="Картинки по запросу социальная полит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31" name="Picture 19" descr="C:\Documents and Settings\sekretar1\Рабочий стол\sz_logo.jpg"/>
          <p:cNvPicPr>
            <a:picLocks noChangeAspect="1" noChangeArrowheads="1"/>
          </p:cNvPicPr>
          <p:nvPr/>
        </p:nvPicPr>
        <p:blipFill>
          <a:blip r:embed="rId6" cstate="print"/>
          <a:srcRect l="21627" r="20337"/>
          <a:stretch>
            <a:fillRect/>
          </a:stretch>
        </p:blipFill>
        <p:spPr bwMode="auto">
          <a:xfrm>
            <a:off x="4929190" y="1357298"/>
            <a:ext cx="530681" cy="571503"/>
          </a:xfrm>
          <a:prstGeom prst="rect">
            <a:avLst/>
          </a:prstGeom>
          <a:noFill/>
        </p:spPr>
      </p:pic>
      <p:pic>
        <p:nvPicPr>
          <p:cNvPr id="13332" name="Picture 20" descr="C:\Documents and Settings\sekretar1\Рабочий стол\Образование-в-Росси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000240"/>
            <a:ext cx="714380" cy="561370"/>
          </a:xfrm>
          <a:prstGeom prst="rect">
            <a:avLst/>
          </a:prstGeom>
          <a:noFill/>
        </p:spPr>
      </p:pic>
      <p:pic>
        <p:nvPicPr>
          <p:cNvPr id="13320" name="Picture 8" descr="Картинки по запросу налоговая деклараци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500174"/>
            <a:ext cx="1500198" cy="843112"/>
          </a:xfrm>
          <a:prstGeom prst="rect">
            <a:avLst/>
          </a:prstGeom>
          <a:noFill/>
        </p:spPr>
      </p:pic>
      <p:pic>
        <p:nvPicPr>
          <p:cNvPr id="13335" name="Picture 23" descr="C:\Documents and Settings\sekretar1\Рабочий стол\14374842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628" y="3429000"/>
            <a:ext cx="642942" cy="651906"/>
          </a:xfrm>
          <a:prstGeom prst="rect">
            <a:avLst/>
          </a:prstGeom>
          <a:noFill/>
        </p:spPr>
      </p:pic>
      <p:pic>
        <p:nvPicPr>
          <p:cNvPr id="13337" name="Picture 25" descr="Картинки по запросу Сельское хозяйств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221088"/>
            <a:ext cx="865806" cy="714380"/>
          </a:xfrm>
          <a:prstGeom prst="rect">
            <a:avLst/>
          </a:prstGeom>
          <a:noFill/>
        </p:spPr>
      </p:pic>
      <p:pic>
        <p:nvPicPr>
          <p:cNvPr id="13339" name="Picture 27" descr="Картинки по запросу Дорожный фонд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5072073"/>
            <a:ext cx="871196" cy="571505"/>
          </a:xfrm>
          <a:prstGeom prst="rect">
            <a:avLst/>
          </a:prstGeom>
          <a:noFill/>
        </p:spPr>
      </p:pic>
      <p:pic>
        <p:nvPicPr>
          <p:cNvPr id="13340" name="Picture 28" descr="C:\Documents and Settings\sekretar1\Рабочий стол\kultur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57752" y="5715016"/>
            <a:ext cx="915920" cy="502923"/>
          </a:xfrm>
          <a:prstGeom prst="rect">
            <a:avLst/>
          </a:prstGeom>
          <a:noFill/>
        </p:spPr>
      </p:pic>
      <p:pic>
        <p:nvPicPr>
          <p:cNvPr id="3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28596" y="357166"/>
            <a:ext cx="757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параметры местного бюджета на 2023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000596" y="6286520"/>
            <a:ext cx="4143404" cy="571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Иные расходы: 32,9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20482" name="Picture 2" descr="Картинки по запросу расходы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29189" y="6357958"/>
            <a:ext cx="1000039" cy="500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785794"/>
            <a:ext cx="83582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доходов консолидированного и местного бюджетов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Зимовниковского района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85383220"/>
              </p:ext>
            </p:extLst>
          </p:nvPr>
        </p:nvGraphicFramePr>
        <p:xfrm>
          <a:off x="179512" y="1214422"/>
          <a:ext cx="8643998" cy="5643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2843808" y="2132856"/>
            <a:ext cx="1080120" cy="144016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652120" y="2204864"/>
            <a:ext cx="864096" cy="28803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0448930" flipV="1">
            <a:off x="2250653" y="1759398"/>
            <a:ext cx="2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105,0%</a:t>
            </a:r>
          </a:p>
        </p:txBody>
      </p:sp>
      <p:sp>
        <p:nvSpPr>
          <p:cNvPr id="20" name="TextBox 19"/>
          <p:cNvSpPr txBox="1"/>
          <p:nvPr/>
        </p:nvSpPr>
        <p:spPr>
          <a:xfrm rot="9759716" flipV="1">
            <a:off x="5624867" y="1821548"/>
            <a:ext cx="102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85,7 %  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3059832" y="3429000"/>
            <a:ext cx="720080" cy="144016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645172">
            <a:off x="2933202" y="3104069"/>
            <a:ext cx="117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106,5%   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868144" y="4221088"/>
            <a:ext cx="792088" cy="288032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675070">
            <a:off x="5522070" y="401448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84,6  %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1390392" y="1733586"/>
            <a:ext cx="164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1869,9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4139952" y="166887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1962,7</a:t>
            </a: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6749398" y="1941578"/>
            <a:ext cx="138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1682,2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28604"/>
            <a:ext cx="77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Крупнейшие налогоплательщики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Зимовниковского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1412776"/>
            <a:ext cx="3071264" cy="45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1556792"/>
            <a:ext cx="3143272" cy="357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«Хлебороб»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132856"/>
            <a:ext cx="3143272" cy="5000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СХА «Заря»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2852936"/>
            <a:ext cx="3143272" cy="357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«Колос»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3356992"/>
            <a:ext cx="3143272" cy="357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«Степные просторы»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3861048"/>
            <a:ext cx="3143272" cy="5715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ОАО «Племенной завод «Прогресс»</a:t>
            </a:r>
          </a:p>
        </p:txBody>
      </p:sp>
      <p:pic>
        <p:nvPicPr>
          <p:cNvPr id="1026" name="Picture 2" descr="C:\Documents and Settings\sekretar1\Рабочий стол\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1857388" cy="1402190"/>
          </a:xfrm>
          <a:prstGeom prst="rect">
            <a:avLst/>
          </a:prstGeom>
          <a:noFill/>
        </p:spPr>
      </p:pic>
      <p:pic>
        <p:nvPicPr>
          <p:cNvPr id="1027" name="Picture 3" descr="C:\Documents and Settings\sekretar1\Рабочий стол\nebo-pole-uborka-kombay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357298"/>
            <a:ext cx="2136592" cy="1424047"/>
          </a:xfrm>
          <a:prstGeom prst="rect">
            <a:avLst/>
          </a:prstGeom>
          <a:noFill/>
        </p:spPr>
      </p:pic>
      <p:pic>
        <p:nvPicPr>
          <p:cNvPr id="1028" name="Picture 4" descr="C:\Documents and Settings\sekretar1\Рабочий стол\zerno-skl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143248"/>
            <a:ext cx="2071702" cy="1380742"/>
          </a:xfrm>
          <a:prstGeom prst="rect">
            <a:avLst/>
          </a:prstGeom>
          <a:noFill/>
        </p:spPr>
      </p:pic>
      <p:pic>
        <p:nvPicPr>
          <p:cNvPr id="1030" name="Picture 6" descr="C:\Documents and Settings\sekretar1\Рабочий стол\maxres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5286388"/>
            <a:ext cx="2190733" cy="1143008"/>
          </a:xfrm>
          <a:prstGeom prst="rect">
            <a:avLst/>
          </a:prstGeom>
          <a:noFill/>
        </p:spPr>
      </p:pic>
      <p:pic>
        <p:nvPicPr>
          <p:cNvPr id="1031" name="Picture 7" descr="C:\Documents and Settings\sekretar1\Рабочий стол\bf52e93b921124cf5479d55f9bde71f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996952"/>
            <a:ext cx="2197075" cy="1461768"/>
          </a:xfrm>
          <a:prstGeom prst="rect">
            <a:avLst/>
          </a:prstGeom>
          <a:noFill/>
        </p:spPr>
      </p:pic>
      <p:pic>
        <p:nvPicPr>
          <p:cNvPr id="1032" name="Picture 8" descr="C:\Documents and Settings\sekretar1\Рабочий стол\hay-933009_960_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5000636"/>
            <a:ext cx="2400262" cy="1350147"/>
          </a:xfrm>
          <a:prstGeom prst="rect">
            <a:avLst/>
          </a:prstGeom>
          <a:noFill/>
        </p:spPr>
      </p:pic>
      <p:pic>
        <p:nvPicPr>
          <p:cNvPr id="1035" name="Picture 11" descr="Картинки по запросу комбайнёр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786322"/>
            <a:ext cx="2071702" cy="1571636"/>
          </a:xfrm>
          <a:prstGeom prst="rect">
            <a:avLst/>
          </a:prstGeom>
          <a:noFill/>
        </p:spPr>
      </p:pic>
      <p:pic>
        <p:nvPicPr>
          <p:cNvPr id="2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07958150"/>
              </p:ext>
            </p:extLst>
          </p:nvPr>
        </p:nvGraphicFramePr>
        <p:xfrm>
          <a:off x="357126" y="1268760"/>
          <a:ext cx="8786874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20" y="500042"/>
            <a:ext cx="800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Собственные доходы консолидированного и местного бюджетов Зимовниковского района</a:t>
            </a:r>
          </a:p>
        </p:txBody>
      </p:sp>
      <p:pic>
        <p:nvPicPr>
          <p:cNvPr id="8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68075261"/>
              </p:ext>
            </p:extLst>
          </p:nvPr>
        </p:nvGraphicFramePr>
        <p:xfrm>
          <a:off x="285720" y="285728"/>
          <a:ext cx="8572560" cy="607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14282" y="1857364"/>
          <a:ext cx="871540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4282" y="571480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Динамика поступлений налога на доходы физических лиц в местный бюджет</a:t>
            </a:r>
          </a:p>
        </p:txBody>
      </p:sp>
      <p:pic>
        <p:nvPicPr>
          <p:cNvPr id="8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23553" name="Picture 1" descr="C:\Users\moskalenko\Desktop\CGP_13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9631" y="5301209"/>
            <a:ext cx="2074369" cy="1556791"/>
          </a:xfrm>
          <a:prstGeom prst="rect">
            <a:avLst/>
          </a:prstGeom>
          <a:noFill/>
        </p:spPr>
      </p:pic>
      <p:pic>
        <p:nvPicPr>
          <p:cNvPr id="37889" name="Picture 1" descr="C:\Users\Moskalenko\Desktop\ca41647a257b5bcdd818841003833ac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2376264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C:\Users\Moskalenko\Desktop\Новая папка\ilovepdf_com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969" y="-550968"/>
            <a:ext cx="9878623" cy="7408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214282" y="2357430"/>
          <a:ext cx="8715436" cy="427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85720" y="642918"/>
            <a:ext cx="807249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поступлений налогов на совокупный доход</a:t>
            </a:r>
          </a:p>
        </p:txBody>
      </p:sp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71736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21506" name="AutoShape 2" descr="C:\Users\moskalenko\Desktop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C:\Users\moskalenko\Desktop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772816"/>
            <a:ext cx="2699792" cy="161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https://static.tildacdn.com/tild3831-3738-4933-a230-643433333031/_2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53250"/>
            <a:ext cx="2246650" cy="1604750"/>
          </a:xfrm>
          <a:prstGeom prst="rect">
            <a:avLst/>
          </a:prstGeom>
          <a:noFill/>
        </p:spPr>
      </p:pic>
      <p:pic>
        <p:nvPicPr>
          <p:cNvPr id="36865" name="Picture 1" descr="C:\Users\Moskalenko\Desktop\img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9936" y="5122576"/>
            <a:ext cx="3154064" cy="1735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1480"/>
            <a:ext cx="83582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Динамика поступлений в местный бюджет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акцизов по подакцизным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товарам (продукции)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1785926"/>
          <a:ext cx="9144000" cy="507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9512" y="2852936"/>
            <a:ext cx="2683474" cy="167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0" y="1785926"/>
          <a:ext cx="9144000" cy="5072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71480"/>
            <a:ext cx="83582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Динамика поступлений в местный бюджет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налога на имущество (транспортный налог)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"/>
            <a:ext cx="4518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</a:t>
            </a:r>
            <a:r>
              <a:rPr lang="ru-RU" b="1" dirty="0" err="1">
                <a:ln w="18415" cmpd="sng">
                  <a:solidFill>
                    <a:schemeClr val="tx1"/>
                  </a:solidFill>
                  <a:prstDash val="solid"/>
                </a:ln>
              </a:rPr>
              <a:t>Зимовниковского</a:t>
            </a:r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 района</a:t>
            </a:r>
          </a:p>
        </p:txBody>
      </p:sp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326288"/>
            <a:ext cx="2483767" cy="18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36295" y="5274205"/>
            <a:ext cx="1780989" cy="111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642919"/>
            <a:ext cx="7786742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Динамика расходов консолидированного и местного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бюджетов Зимовниковского района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968480"/>
          <a:ext cx="8858280" cy="488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720" y="1643050"/>
            <a:ext cx="1571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Безвозмездные поступления из областного бюджета ( млн.рублей)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584" y="1916832"/>
          <a:ext cx="7776864" cy="4863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464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2022 год (первоначальный)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2023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2025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год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62">
                <a:tc>
                  <a:txBody>
                    <a:bodyPr/>
                    <a:lstStyle/>
                    <a:p>
                      <a:r>
                        <a:rPr lang="ru-RU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1353,1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1391,6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1479,3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1220,7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284">
                <a:tc>
                  <a:txBody>
                    <a:bodyPr/>
                    <a:lstStyle/>
                    <a:p>
                      <a:r>
                        <a:rPr lang="ru-RU" dirty="0"/>
                        <a:t>В том числе</a:t>
                      </a:r>
                      <a:r>
                        <a:rPr lang="ru-RU" baseline="0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62">
                <a:tc>
                  <a:txBody>
                    <a:bodyPr/>
                    <a:lstStyle/>
                    <a:p>
                      <a:r>
                        <a:rPr lang="ru-RU" dirty="0"/>
                        <a:t>Дотации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158,1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158,1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83,6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83,6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162">
                <a:tc>
                  <a:txBody>
                    <a:bodyPr/>
                    <a:lstStyle/>
                    <a:p>
                      <a:r>
                        <a:rPr lang="ru-RU" dirty="0"/>
                        <a:t>Субсидии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166,9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112,4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211,3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204,5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396">
                <a:tc>
                  <a:txBody>
                    <a:bodyPr/>
                    <a:lstStyle/>
                    <a:p>
                      <a:r>
                        <a:rPr lang="ru-RU" dirty="0"/>
                        <a:t>Субвенции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997,6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1091,0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1153,9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921,6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7791">
                <a:tc>
                  <a:txBody>
                    <a:bodyPr/>
                    <a:lstStyle/>
                    <a:p>
                      <a:r>
                        <a:rPr lang="ru-RU" dirty="0"/>
                        <a:t>Иные</a:t>
                      </a:r>
                      <a:r>
                        <a:rPr lang="ru-RU" baseline="0" dirty="0"/>
                        <a:t> межбюджетные трансферты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30,1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Arial Narrow" pitchFamily="34" charset="0"/>
                        </a:rPr>
                        <a:t>11,0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16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1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</a:t>
            </a:r>
            <a:r>
              <a:rPr lang="ru-RU" b="1" dirty="0" err="1">
                <a:ln w="18415" cmpd="sng">
                  <a:solidFill>
                    <a:schemeClr val="tx1"/>
                  </a:solidFill>
                  <a:prstDash val="solid"/>
                </a:ln>
              </a:rPr>
              <a:t>Зимовниковского</a:t>
            </a:r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 района</a:t>
            </a:r>
          </a:p>
        </p:txBody>
      </p:sp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pic>
        <p:nvPicPr>
          <p:cNvPr id="16385" name="Picture 1" descr="C:\Users\moskalenko\Desktop\63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5428537"/>
            <a:ext cx="1152127" cy="1024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7575376" cy="34864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Передача  местным бюджетам нормативов отчислений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1196753"/>
          <a:ext cx="8280920" cy="396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56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районный бюджет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Бюджет сельских</a:t>
                      </a:r>
                      <a:r>
                        <a:rPr lang="ru-RU" baseline="0" dirty="0"/>
                        <a:t> поселений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 предприятий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Земельный налог (по обязательствам, возникшим до 1 января 2006 года), мобилизуемый на территориях сельских поселений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Налог на рекламу, мобилизуемый на территориях муниципальных районов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9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Целевые сборы с граждан и предприятий, учреждений, организаций на содержание милиции, на благоустройство территорий, на нужды образования и другие цели, мобилизуемые на территориях муниципальных районов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Прочие местные налоги и сборы, мобилизуемые на территориях муниципальных районов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Прочие доходы от оказания платных услуг (работ) получателями средств бюджетов муниципальных районов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Прочие доходы от оказания платных услуг (работ) получателями средств бюджетов сельских поселений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5157192"/>
          <a:ext cx="8280921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21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Денежные взыскания, налагаемые в возмещение ущерба, причиненного в результате незаконного или нецелевого использования бюджетных средств (в части бюджетов муниципальных районов)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99CC">
                            <a:tint val="66000"/>
                            <a:satMod val="160000"/>
                          </a:srgbClr>
                        </a:gs>
                        <a:gs pos="50000">
                          <a:srgbClr val="0099CC">
                            <a:tint val="44500"/>
                            <a:satMod val="160000"/>
                          </a:srgbClr>
                        </a:gs>
                        <a:gs pos="100000">
                          <a:srgbClr val="0099CC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99CC">
                            <a:tint val="66000"/>
                            <a:satMod val="160000"/>
                          </a:srgbClr>
                        </a:gs>
                        <a:gs pos="50000">
                          <a:srgbClr val="0099CC">
                            <a:tint val="44500"/>
                            <a:satMod val="160000"/>
                          </a:srgbClr>
                        </a:gs>
                        <a:gs pos="100000">
                          <a:srgbClr val="0099CC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1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Денежные взыскания, налагаемые в возмещение ущерба, причиненного в результате незаконного или нецелевого использования бюджетных средств (в части бюджетов сельских поселений)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Moskalenko\Desktop\Новая папка\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9972600" cy="68935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763200" cy="11521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Основные приоритеты и подходы к формированию расходов местного бюджета на 2022-2024 годы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628800"/>
            <a:ext cx="7920880" cy="4536504"/>
          </a:xfrm>
          <a:solidFill>
            <a:srgbClr val="00B0F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>
            <a:noAutofit/>
          </a:bodyPr>
          <a:lstStyle/>
          <a:p>
            <a:r>
              <a:rPr lang="ru-RU" sz="1800" dirty="0"/>
              <a:t>Исходные данные на 2023-2025 годы –утвержденные ассигнования решением от 28.12.2021 № 19«О бюджете </a:t>
            </a:r>
            <a:r>
              <a:rPr lang="ru-RU" sz="1800" dirty="0" err="1"/>
              <a:t>Зимовниковского</a:t>
            </a:r>
            <a:r>
              <a:rPr lang="ru-RU" sz="1800" dirty="0"/>
              <a:t> района на 2022  год и на  плановый период 202</a:t>
            </a:r>
            <a:r>
              <a:rPr lang="en-US" sz="1800" dirty="0"/>
              <a:t>3</a:t>
            </a:r>
            <a:r>
              <a:rPr lang="ru-RU" sz="1800" dirty="0"/>
              <a:t> и 202</a:t>
            </a:r>
            <a:r>
              <a:rPr lang="en-US" sz="1800" dirty="0"/>
              <a:t>4</a:t>
            </a:r>
            <a:r>
              <a:rPr lang="ru-RU" sz="1800" dirty="0"/>
              <a:t> годов», на 202</a:t>
            </a:r>
            <a:r>
              <a:rPr lang="en-US" sz="1800" dirty="0"/>
              <a:t>5</a:t>
            </a:r>
            <a:r>
              <a:rPr lang="ru-RU" sz="1800" dirty="0"/>
              <a:t> год –бюджетные ассигнования 202</a:t>
            </a:r>
            <a:r>
              <a:rPr lang="en-US" sz="1800" dirty="0"/>
              <a:t>4</a:t>
            </a:r>
            <a:r>
              <a:rPr lang="ru-RU" sz="1800" dirty="0"/>
              <a:t> года , установленные  этим решением.</a:t>
            </a:r>
          </a:p>
          <a:p>
            <a:r>
              <a:rPr lang="ru-RU" sz="1800" dirty="0"/>
              <a:t>Индексация социальных выплат исходя из уровня инфляции.</a:t>
            </a:r>
          </a:p>
          <a:p>
            <a:r>
              <a:rPr lang="ru-RU" sz="1800" dirty="0"/>
              <a:t>Индексация размеров оплаты труда работников муниципальных учреждений, органов местного самоуправления на прогнозный уровень инфляции с 1 октября 202</a:t>
            </a:r>
            <a:r>
              <a:rPr lang="en-US" sz="1800" dirty="0"/>
              <a:t>3</a:t>
            </a:r>
            <a:r>
              <a:rPr lang="ru-RU" sz="1800" dirty="0"/>
              <a:t> года на </a:t>
            </a:r>
            <a:r>
              <a:rPr lang="en-US" sz="1800" dirty="0"/>
              <a:t>6.1</a:t>
            </a:r>
            <a:r>
              <a:rPr lang="ru-RU" sz="1800" dirty="0"/>
              <a:t> % процента.</a:t>
            </a:r>
          </a:p>
          <a:p>
            <a:r>
              <a:rPr lang="ru-RU" sz="1800" dirty="0"/>
              <a:t>Увеличение  расходов на заработную плату  в связи с доведением минимального размера оплаты труда до величины </a:t>
            </a:r>
            <a:r>
              <a:rPr lang="ru-RU" sz="1800"/>
              <a:t>прожиточного минимума  </a:t>
            </a:r>
            <a:r>
              <a:rPr lang="ru-RU" sz="1800" dirty="0"/>
              <a:t>трудоспособного населения  с 1 </a:t>
            </a:r>
            <a:r>
              <a:rPr lang="ru-RU" sz="1800"/>
              <a:t>января 2023 </a:t>
            </a:r>
            <a:r>
              <a:rPr lang="ru-RU" sz="1800" dirty="0"/>
              <a:t>года </a:t>
            </a:r>
            <a:r>
              <a:rPr lang="ru-RU" sz="1800"/>
              <a:t>до  16242 рублей </a:t>
            </a:r>
            <a:r>
              <a:rPr lang="ru-RU" sz="1800" dirty="0"/>
              <a:t>, </a:t>
            </a:r>
            <a:r>
              <a:rPr lang="ru-RU" sz="1800"/>
              <a:t>на 2024 и 2025 года  </a:t>
            </a:r>
            <a:r>
              <a:rPr lang="ru-RU" sz="1800" dirty="0"/>
              <a:t>- предусмотрен уровень 2022 года.</a:t>
            </a:r>
          </a:p>
        </p:txBody>
      </p:sp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176464" cy="360041"/>
          </a:xfrm>
          <a:solidFill>
            <a:srgbClr val="00FFCC"/>
          </a:solidFill>
        </p:spPr>
        <p:txBody>
          <a:bodyPr/>
          <a:lstStyle/>
          <a:p>
            <a:pPr algn="ctr"/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1400" b="0" dirty="0" err="1">
                <a:effectLst/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400" b="0" dirty="0">
                <a:effectLst/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7704856" cy="3888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9634" name="Picture 2" descr="C:\Users\Moskalenko\Desktop\7071a2f1-d911-4899-86b8-11a8a282e58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1"/>
            <a:ext cx="9144000" cy="5143499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265030906"/>
              </p:ext>
            </p:extLst>
          </p:nvPr>
        </p:nvGraphicFramePr>
        <p:xfrm>
          <a:off x="0" y="1268760"/>
          <a:ext cx="9036496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571480"/>
            <a:ext cx="835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Зимовниковского района в 2023 году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1713,8 млн. рублей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4876" y="1142984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b="0" dirty="0">
                <a:solidFill>
                  <a:schemeClr val="tx1"/>
                </a:solidFill>
              </a:rPr>
              <a:t>на душу населения 50,1  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57958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Социальная сфера – 1429,9 млн. рублей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или 83,4 %</a:t>
            </a:r>
          </a:p>
        </p:txBody>
      </p:sp>
    </p:spTree>
    <p:extLst>
      <p:ext uri="{BB962C8B-B14F-4D97-AF65-F5344CB8AC3E}">
        <p14:creationId xmlns:p14="http://schemas.microsoft.com/office/powerpoint/2010/main" val="48113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00034" y="785794"/>
            <a:ext cx="7143800" cy="85725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формирования бюджета Зимовниковского района на 2023 год и плановый период 2024 и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годов </a:t>
            </a: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428596" y="1928802"/>
            <a:ext cx="3857652" cy="2000264"/>
          </a:xfrm>
          <a:prstGeom prst="round1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</a:t>
            </a:r>
            <a:r>
              <a:rPr lang="ru-RU" sz="16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на 2023-2025 годы</a:t>
            </a:r>
          </a:p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(Распоряжение Администрации Зимовниковского района от 23.08.2022 №301)</a:t>
            </a: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4643438" y="1928802"/>
            <a:ext cx="4000528" cy="2000264"/>
          </a:xfrm>
          <a:prstGeom prst="round1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Зимовниковского района Ростовской области на 2023-2025 годы </a:t>
            </a:r>
          </a:p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(Постановление Администрации Зимовниковского района от 28.10.2022 №1216</a:t>
            </a: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395536" y="4077072"/>
            <a:ext cx="3786214" cy="2286016"/>
          </a:xfrm>
          <a:prstGeom prst="round1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Зимовниковского района Ростовской области</a:t>
            </a:r>
          </a:p>
          <a:p>
            <a:pPr algn="ctr"/>
            <a:endParaRPr lang="ru-RU" sz="16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4643438" y="4071942"/>
            <a:ext cx="4000528" cy="2214578"/>
          </a:xfrm>
          <a:prstGeom prst="round1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областного закона «Об областном бюджете на 2023 год и плановый период 2024 и 2025 годов)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04205"/>
            <a:ext cx="80281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Расходы на общегосударственные вопросы в 2022 году составят 80,6 млн. рублей или 5,0% общего объёма расходов местного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643050"/>
            <a:ext cx="35333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Ограничения: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285992"/>
            <a:ext cx="8208912" cy="128588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 на содержание органов местного самоуправления (ежегодно устанавливается на основе постановления Правительства РФ от 26.12.2018 №851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3786190"/>
            <a:ext cx="8208912" cy="121444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в сфере закупок для обеспечения государственных нужд ( в соответствии с ч.3 ст.19 ФЗ от 05.04.2013 №44-ФЗ);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5143512"/>
            <a:ext cx="8208912" cy="128588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предоставлении дотации на выравнивание бюджетной обеспеченности муниципальных районов из областного бюджета бюджету Зимовниковского района от 22.01.2020 №38.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556295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363272" cy="42065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Расходы на общегосударственные расходы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89248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71600" y="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</a:t>
            </a:r>
            <a:r>
              <a:rPr lang="ru-RU" b="1" dirty="0" err="1">
                <a:ln w="18415" cmpd="sng">
                  <a:solidFill>
                    <a:schemeClr val="tx1"/>
                  </a:solidFill>
                  <a:prstDash val="solid"/>
                </a:ln>
              </a:rPr>
              <a:t>Зимовниковского</a:t>
            </a:r>
            <a:r>
              <a:rPr lang="ru-RU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 района</a:t>
            </a:r>
          </a:p>
        </p:txBody>
      </p:sp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36" y="5353032"/>
            <a:ext cx="2376264" cy="150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" name="Picture 1" descr="C:\Users\Moskalenko\Desktop\1cbae4b996b54fc8bc9cf4925a51be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1" y="4487878"/>
            <a:ext cx="3024335" cy="2094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71681" y="468442"/>
            <a:ext cx="565594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Расходы местного бюджета Зимовниковского района </a:t>
            </a:r>
          </a:p>
          <a:p>
            <a:pPr algn="ctr"/>
            <a:r>
              <a:rPr lang="ru-RU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образование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35076399"/>
              </p:ext>
            </p:extLst>
          </p:nvPr>
        </p:nvGraphicFramePr>
        <p:xfrm>
          <a:off x="0" y="857232"/>
          <a:ext cx="8643966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638132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Млн. рублей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428604"/>
            <a:ext cx="2318792" cy="15288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90429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3491" name="Picture 3" descr="C:\Users\Moskalenko\Desktop\Новая папка\11-1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0552" y="2276872"/>
            <a:ext cx="4896544" cy="3672407"/>
          </a:xfrm>
          <a:prstGeom prst="rect">
            <a:avLst/>
          </a:prstGeom>
          <a:noFill/>
        </p:spPr>
      </p:pic>
      <p:pic>
        <p:nvPicPr>
          <p:cNvPr id="63492" name="Picture 4" descr="C:\Users\Moskalenko\Desktop\Новая папка\587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998" y="0"/>
            <a:ext cx="9231998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1666" y="4095"/>
            <a:ext cx="785818" cy="9286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3970" y="455735"/>
            <a:ext cx="542603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</a:t>
            </a:r>
          </a:p>
          <a:p>
            <a:pPr algn="ctr"/>
            <a:r>
              <a:rPr lang="ru-RU" sz="2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образование в 2023-2025 годах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85983" cy="1714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6676" y="1574444"/>
            <a:ext cx="3380487" cy="3285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1932365"/>
            <a:ext cx="4853516" cy="582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 147,8лн.руб. 2024 г. –131,7 млн.руб.</a:t>
            </a: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 – 134,3 млн. руб.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5259" y="2515355"/>
            <a:ext cx="3380487" cy="2655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99396" y="2780929"/>
            <a:ext cx="4853516" cy="582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–454,9 млн.руб. 2024 г. –447,2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 –422,8  млн.руб.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06676" y="3363918"/>
            <a:ext cx="3380487" cy="2655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01449" y="3644938"/>
            <a:ext cx="4853516" cy="582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–40,5 млн.руб.  2024 г. –47,2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 – 43,5 млн.руб.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15259" y="4262396"/>
            <a:ext cx="3380487" cy="26557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Молодёжная политика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83968" y="4503012"/>
            <a:ext cx="4853516" cy="582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 0,7 млн.руб.  2024 г. – 0,7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  - 0,7 млн.руб.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15260" y="5120381"/>
            <a:ext cx="3380486" cy="5466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3968" y="5667064"/>
            <a:ext cx="4853516" cy="5829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–28,7 млн.руб. 2024 г. – 29,5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 – 30,3 млн.руб.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94508784"/>
              </p:ext>
            </p:extLst>
          </p:nvPr>
        </p:nvGraphicFramePr>
        <p:xfrm>
          <a:off x="0" y="1943584"/>
          <a:ext cx="4357686" cy="491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1574444"/>
            <a:ext cx="576064" cy="3285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427984" y="2515354"/>
            <a:ext cx="576064" cy="2655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427984" y="3363918"/>
            <a:ext cx="576064" cy="2810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428710" y="4262396"/>
            <a:ext cx="530527" cy="240616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429124" y="5143512"/>
            <a:ext cx="551686" cy="500066"/>
          </a:xfrm>
          <a:prstGeom prst="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1"/>
          <p:cNvSpPr txBox="1"/>
          <p:nvPr/>
        </p:nvSpPr>
        <p:spPr>
          <a:xfrm>
            <a:off x="0" y="1714488"/>
            <a:ext cx="1178055" cy="25903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4348" y="214311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672,7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28794" y="2214554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656,4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3848" y="213285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631,9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348" y="6550223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 г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00232" y="6550223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14678" y="6550223"/>
            <a:ext cx="714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г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263504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2035" y="-39140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04191"/>
              </p:ext>
            </p:extLst>
          </p:nvPr>
        </p:nvGraphicFramePr>
        <p:xfrm>
          <a:off x="-1" y="1071547"/>
          <a:ext cx="9144002" cy="4496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1">
                  <a:extLst>
                    <a:ext uri="{9D8B030D-6E8A-4147-A177-3AD203B41FA5}">
                      <a16:colId xmlns:a16="http://schemas.microsoft.com/office/drawing/2014/main" val="347131101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71160818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3834216542"/>
                    </a:ext>
                  </a:extLst>
                </a:gridCol>
                <a:gridCol w="1643043">
                  <a:extLst>
                    <a:ext uri="{9D8B030D-6E8A-4147-A177-3AD203B41FA5}">
                      <a16:colId xmlns:a16="http://schemas.microsoft.com/office/drawing/2014/main" val="601758715"/>
                    </a:ext>
                  </a:extLst>
                </a:gridCol>
              </a:tblGrid>
              <a:tr h="504794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624761"/>
                  </a:ext>
                </a:extLst>
              </a:tr>
              <a:tr h="50479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656,4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631,9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88430"/>
                  </a:ext>
                </a:extLst>
              </a:tr>
              <a:tr h="58554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147,8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134,3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17524"/>
                  </a:ext>
                </a:extLst>
              </a:tr>
              <a:tr h="58554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454,9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447,2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422,8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06462"/>
                  </a:ext>
                </a:extLst>
              </a:tr>
              <a:tr h="58554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Капитальный ремонт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54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Дополнительное образование</a:t>
                      </a:r>
                    </a:p>
                    <a:p>
                      <a:pPr marL="0" algn="ctr" defTabSz="685800" rtl="0" eaLnBrk="1" latinLnBrk="0" hangingPunct="1"/>
                      <a:endParaRPr lang="ru-RU" sz="18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131972"/>
                  </a:ext>
                </a:extLst>
              </a:tr>
              <a:tr h="585549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Молодёжная политика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754299"/>
                  </a:ext>
                </a:extLst>
              </a:tr>
              <a:tr h="504794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Прочее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35005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425207"/>
            <a:ext cx="8028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местного бюджета на образование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21506" name="AutoShape 2" descr="C:\Users\Moskalenko\Desktop\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C:\Users\Moskalenko\Desktop\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887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2035" y="-39140"/>
            <a:ext cx="785818" cy="9286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6101" y="452399"/>
            <a:ext cx="5487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местного бюджета по разделу 08 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«Культура, кинематография»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89083359"/>
              </p:ext>
            </p:extLst>
          </p:nvPr>
        </p:nvGraphicFramePr>
        <p:xfrm>
          <a:off x="467544" y="1700808"/>
          <a:ext cx="7884154" cy="5151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57166"/>
            <a:ext cx="3126788" cy="13817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0298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7100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2035" y="-39140"/>
            <a:ext cx="785818" cy="92869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03056"/>
              </p:ext>
            </p:extLst>
          </p:nvPr>
        </p:nvGraphicFramePr>
        <p:xfrm>
          <a:off x="107504" y="3140968"/>
          <a:ext cx="8496944" cy="268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0891">
                  <a:extLst>
                    <a:ext uri="{9D8B030D-6E8A-4147-A177-3AD203B41FA5}">
                      <a16:colId xmlns:a16="http://schemas.microsoft.com/office/drawing/2014/main" val="415339178"/>
                    </a:ext>
                  </a:extLst>
                </a:gridCol>
                <a:gridCol w="1024415">
                  <a:extLst>
                    <a:ext uri="{9D8B030D-6E8A-4147-A177-3AD203B41FA5}">
                      <a16:colId xmlns:a16="http://schemas.microsoft.com/office/drawing/2014/main" val="1688107405"/>
                    </a:ext>
                  </a:extLst>
                </a:gridCol>
                <a:gridCol w="1103217">
                  <a:extLst>
                    <a:ext uri="{9D8B030D-6E8A-4147-A177-3AD203B41FA5}">
                      <a16:colId xmlns:a16="http://schemas.microsoft.com/office/drawing/2014/main" val="1795760550"/>
                    </a:ext>
                  </a:extLst>
                </a:gridCol>
                <a:gridCol w="1418421">
                  <a:extLst>
                    <a:ext uri="{9D8B030D-6E8A-4147-A177-3AD203B41FA5}">
                      <a16:colId xmlns:a16="http://schemas.microsoft.com/office/drawing/2014/main" val="1767566696"/>
                    </a:ext>
                  </a:extLst>
                </a:gridCol>
              </a:tblGrid>
              <a:tr h="47840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836922"/>
                  </a:ext>
                </a:extLst>
              </a:tr>
              <a:tr h="564833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Финансовое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обеспечение выполнения муниципальных услуг в сфере культуры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72,8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78540"/>
                  </a:ext>
                </a:extLst>
              </a:tr>
              <a:tr h="40668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комплектование книжных  фондов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68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на приобретение основных средств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603171"/>
                  </a:ext>
                </a:extLst>
              </a:tr>
              <a:tr h="406685">
                <a:tc>
                  <a:txBody>
                    <a:bodyPr/>
                    <a:lstStyle/>
                    <a:p>
                      <a:r>
                        <a:rPr kumimoji="0" lang="ru-RU" sz="160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вопросы в области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651199"/>
                  </a:ext>
                </a:extLst>
              </a:tr>
              <a:tr h="406685">
                <a:tc>
                  <a:txBody>
                    <a:bodyPr/>
                    <a:lstStyle/>
                    <a:p>
                      <a:pPr algn="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78,8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77,4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78,9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13503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9842" y="392336"/>
            <a:ext cx="8028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разделу «Культуру и кинематограф» 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71736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2550953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89047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-285784" y="571480"/>
            <a:ext cx="89296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Программно-целевой метод планирования бюджетных  расходов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1857364"/>
            <a:ext cx="52218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 99,4 % от объёма бюджетных ассигнований в Зимовниковском районе направлено на реализацию муниципальных программ, 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sekretar1\Рабочий стол\budget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857500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19457" name="Picture 1" descr="C:\Users\Moskalenko\Desktop\859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05064"/>
            <a:ext cx="3449960" cy="2587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89296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Доля муниципальных программ в общем объёме расходов, запланированных на реализацию муниципальных программ Зимовниковского района в 2023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772816"/>
            <a:ext cx="2357438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Управление муниципальными финансами и создание условий для эффективного управления муниципальными финансами Зимовниковского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13568,1 тыс. руб. (0,8%)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3212976"/>
            <a:ext cx="2357438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 в Зимовниковском районе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0 тыс. руб. (0,0%)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286250"/>
            <a:ext cx="2357438" cy="1357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сельского хозяйства и регулирование рынков сельскохозяйственной продукции, сырья и продовольствия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6944,0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тыс. руб. (0,4 %)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643563"/>
            <a:ext cx="2357438" cy="92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муниципальной политики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50857,7  тыс. руб. (3,0%)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57438" y="5643563"/>
            <a:ext cx="2143125" cy="92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Экономическое развитие и инновационная экономика Зимовниковского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3,5 тыс.руб. (0,0002%)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57438" y="1143000"/>
            <a:ext cx="2143125" cy="10001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Обеспечение качественными жилищно-коммунальными услугами населения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21112,3 тыс.руб. (1,2%)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2132856"/>
            <a:ext cx="2143125" cy="13573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профилактика правонарушений  218,8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тыс.руб. (0,001%)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57438" y="3500438"/>
            <a:ext cx="2143125" cy="1285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ситуаций, обеспечение пожарной безопасности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10005,8 тыс.руб. (0,6%)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57438" y="4786313"/>
            <a:ext cx="2143125" cy="857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Социальная поддержка граждан Зимовниковского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655712,3 тыс.руб. (38,3%)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00563" y="2071688"/>
            <a:ext cx="2143125" cy="857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здравоохранения в Зимовниковском районе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0 тыс.руб.(0%)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00563" y="2928938"/>
            <a:ext cx="2143125" cy="92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культуры в Зимовниковском районе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101895,8  тыс.руб. (5,9 %)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00563" y="1143000"/>
            <a:ext cx="2143125" cy="928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физической культуры и спорта в Зимовниковском районе</a:t>
            </a:r>
            <a:endParaRPr lang="ru-RU" sz="1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1100 тыс.руб. (0,06%)</a:t>
            </a:r>
            <a:endParaRPr lang="ru-RU" sz="1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00563" y="4786313"/>
            <a:ext cx="2143125" cy="9286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71755,1 тыс.руб. (4,2%)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00563" y="5715000"/>
            <a:ext cx="2143125" cy="857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Поддержка казачьих обществ в Зимовниковском районе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14215,2 тыс.руб. (0,8%)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0232" y="2060848"/>
            <a:ext cx="2357437" cy="12241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Территоритальное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планирование и обеспечение комфортным и доступным жильём населения Зимовниковского района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10903,8  тыс.руб. (0,6 %)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60232" y="3933056"/>
            <a:ext cx="2357437" cy="71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Информационное общество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9574,8  тыс.руб. (0,6%)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660232" y="4653136"/>
            <a:ext cx="2357437" cy="714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Доступная среда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20,0 тыс.руб. (0,001%)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60232" y="3284984"/>
            <a:ext cx="2376264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образования в Зимовниковском районе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655579,8  тыс.руб. (38,3%)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660232" y="1124745"/>
            <a:ext cx="2340893" cy="936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0 тыс.руб. (0,0%)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00563" y="3857625"/>
            <a:ext cx="2143125" cy="9286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Молодёжь Зимовниковского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646,2  тыс.руб. (0,04%)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6732240" y="5445224"/>
          <a:ext cx="223224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2872">
                <a:tc>
                  <a:txBody>
                    <a:bodyPr/>
                    <a:lstStyle/>
                    <a:p>
                      <a:r>
                        <a:rPr lang="ru-RU" sz="1400" b="0" dirty="0"/>
                        <a:t>Управление</a:t>
                      </a:r>
                      <a:r>
                        <a:rPr lang="ru-RU" sz="1400" dirty="0"/>
                        <a:t>  муниципальным имуществом 3248,2 тыс.рублей ( 0,2%)</a:t>
                      </a:r>
                    </a:p>
                  </a:txBody>
                  <a:tcPr>
                    <a:solidFill>
                      <a:srgbClr val="8917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/>
        </p:nvGraphicFramePr>
        <p:xfrm>
          <a:off x="6614556" y="1151906"/>
          <a:ext cx="2351314" cy="5225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51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0" y="1196752"/>
          <a:ext cx="2339752" cy="620647"/>
        </p:xfrm>
        <a:graphic>
          <a:graphicData uri="http://schemas.openxmlformats.org/drawingml/2006/table">
            <a:tbl>
              <a:tblPr/>
              <a:tblGrid>
                <a:gridCol w="233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0647">
                <a:tc>
                  <a:txBody>
                    <a:bodyPr/>
                    <a:lstStyle/>
                    <a:p>
                      <a:r>
                        <a:rPr lang="ru-RU" sz="1000" dirty="0"/>
                        <a:t>Комплексное развитие  сельских территорий  76147,5</a:t>
                      </a:r>
                      <a:r>
                        <a:rPr lang="ru-RU" sz="1000" baseline="0" dirty="0"/>
                        <a:t> </a:t>
                      </a:r>
                      <a:r>
                        <a:rPr lang="ru-RU" sz="1000" dirty="0"/>
                        <a:t>тыс.рублей ( 4,4%)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8917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5472608" cy="40466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7632848" cy="86409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Особенности составление проекта бюджета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района  на 2023 и плановый период 2024 и 2025  годов</a:t>
            </a:r>
          </a:p>
        </p:txBody>
      </p:sp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1556792"/>
            <a:ext cx="8316416" cy="120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Передача муниципальных учреждений </a:t>
            </a:r>
            <a:r>
              <a:rPr lang="en-US" dirty="0"/>
              <a:t> </a:t>
            </a:r>
            <a:r>
              <a:rPr lang="ru-RU" dirty="0"/>
              <a:t>здравоохранения в государственную собственность Ростовской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924944"/>
            <a:ext cx="8316416" cy="986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соответствии с положениями статей 16</a:t>
            </a:r>
            <a:r>
              <a:rPr lang="ru-RU" baseline="30000" dirty="0"/>
              <a:t>6</a:t>
            </a:r>
            <a:r>
              <a:rPr lang="ru-RU" dirty="0"/>
              <a:t>, 75</a:t>
            </a:r>
            <a:r>
              <a:rPr lang="ru-RU" baseline="30000" dirty="0"/>
              <a:t>1</a:t>
            </a:r>
            <a:r>
              <a:rPr lang="ru-RU" dirty="0"/>
              <a:t>, 78</a:t>
            </a:r>
            <a:r>
              <a:rPr lang="ru-RU" baseline="30000" dirty="0"/>
              <a:t>2</a:t>
            </a:r>
            <a:r>
              <a:rPr lang="ru-RU" dirty="0"/>
              <a:t> Федерального закона от 10.01.2002 № 7-ФЗ «Об охране окружающей среды» обеспечена увязка поступающих доходов по экологическим платежам с расходными обязательствами по</a:t>
            </a:r>
            <a:r>
              <a:rPr lang="en-US" dirty="0"/>
              <a:t> </a:t>
            </a:r>
            <a:r>
              <a:rPr lang="ru-RU" dirty="0"/>
              <a:t>восстановлению окружающей среды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149080"/>
            <a:ext cx="83164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Реализация региональных  проектов в рамках Указов Президента Российской Федерации  и  майских Указов Президента Российской Федерации по повышению заработной платы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5157192"/>
            <a:ext cx="831641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Подготовка проекта бюджета  обеспечена в условиях действующего законодательства в соответствии с порядком и сроками ,утвержденными постановлением Администрации от 08.06.2022 № 668 « Об утверждении Порядка и сроков составления проекта местного бюджета на 2023 год и плановый период 2024 и 2025 годов»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0" y="2132856"/>
            <a:ext cx="1517960" cy="55664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0" y="3356992"/>
            <a:ext cx="1301936" cy="4846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0" y="4365104"/>
            <a:ext cx="1187624" cy="484632"/>
          </a:xfrm>
          <a:prstGeom prst="rightArrow">
            <a:avLst>
              <a:gd name="adj1" fmla="val 58203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0" y="5733256"/>
            <a:ext cx="1187624" cy="412624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357188" y="428625"/>
            <a:ext cx="814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42875" y="571481"/>
            <a:ext cx="785814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бюджета Зимовниковского района, формируемые в рамках муниципальных программ Зимовниковского района, и непрограммные расходы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94" y="1714488"/>
            <a:ext cx="13573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2786050" y="1714488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2023год</a:t>
            </a:r>
          </a:p>
        </p:txBody>
      </p:sp>
      <p:sp>
        <p:nvSpPr>
          <p:cNvPr id="11270" name="TextBox 10"/>
          <p:cNvSpPr txBox="1">
            <a:spLocks noChangeArrowheads="1"/>
          </p:cNvSpPr>
          <p:nvPr/>
        </p:nvSpPr>
        <p:spPr bwMode="auto">
          <a:xfrm>
            <a:off x="4857752" y="1785926"/>
            <a:ext cx="1357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6" name="Овал 5"/>
          <p:cNvSpPr/>
          <p:nvPr/>
        </p:nvSpPr>
        <p:spPr>
          <a:xfrm>
            <a:off x="0" y="2492896"/>
            <a:ext cx="2051720" cy="114186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1646272,0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500094" y="2071675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99,5%</a:t>
            </a:r>
          </a:p>
        </p:txBody>
      </p:sp>
      <p:sp>
        <p:nvSpPr>
          <p:cNvPr id="19" name="Овал 18"/>
          <p:cNvSpPr/>
          <p:nvPr/>
        </p:nvSpPr>
        <p:spPr>
          <a:xfrm>
            <a:off x="142906" y="3786175"/>
            <a:ext cx="1643063" cy="1214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8955,1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285984" y="2643182"/>
            <a:ext cx="2000264" cy="128588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1703675,4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11279" name="TextBox 15"/>
          <p:cNvSpPr txBox="1">
            <a:spLocks noChangeArrowheads="1"/>
          </p:cNvSpPr>
          <p:nvPr/>
        </p:nvSpPr>
        <p:spPr bwMode="auto">
          <a:xfrm>
            <a:off x="2643174" y="2071678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99,4 %</a:t>
            </a:r>
          </a:p>
        </p:txBody>
      </p:sp>
      <p:sp>
        <p:nvSpPr>
          <p:cNvPr id="22" name="Овал 21"/>
          <p:cNvSpPr/>
          <p:nvPr/>
        </p:nvSpPr>
        <p:spPr>
          <a:xfrm>
            <a:off x="2500298" y="3786190"/>
            <a:ext cx="1643062" cy="1214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10138,2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TextBox 16"/>
          <p:cNvSpPr txBox="1">
            <a:spLocks noChangeArrowheads="1"/>
          </p:cNvSpPr>
          <p:nvPr/>
        </p:nvSpPr>
        <p:spPr bwMode="auto">
          <a:xfrm>
            <a:off x="4857752" y="2143116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98,9%</a:t>
            </a:r>
          </a:p>
        </p:txBody>
      </p:sp>
      <p:sp>
        <p:nvSpPr>
          <p:cNvPr id="18" name="Овал 17"/>
          <p:cNvSpPr/>
          <p:nvPr/>
        </p:nvSpPr>
        <p:spPr>
          <a:xfrm>
            <a:off x="4429124" y="2714607"/>
            <a:ext cx="2000264" cy="128588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1804941,9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23" name="Овал 22"/>
          <p:cNvSpPr/>
          <p:nvPr/>
        </p:nvSpPr>
        <p:spPr>
          <a:xfrm>
            <a:off x="4643438" y="3857617"/>
            <a:ext cx="1643062" cy="1214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19594,7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85720" y="5143512"/>
            <a:ext cx="857256" cy="6429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285750" y="6072188"/>
            <a:ext cx="857250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290" name="TextBox 28"/>
          <p:cNvSpPr txBox="1">
            <a:spLocks noChangeArrowheads="1"/>
          </p:cNvSpPr>
          <p:nvPr/>
        </p:nvSpPr>
        <p:spPr bwMode="auto">
          <a:xfrm>
            <a:off x="1285875" y="5143500"/>
            <a:ext cx="7429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- расходы бюджета Зимовниковского района, формируемые в рамках муниципальных программ Зимовниковского района</a:t>
            </a:r>
          </a:p>
        </p:txBody>
      </p:sp>
      <p:sp>
        <p:nvSpPr>
          <p:cNvPr id="11291" name="TextBox 29"/>
          <p:cNvSpPr txBox="1">
            <a:spLocks noChangeArrowheads="1"/>
          </p:cNvSpPr>
          <p:nvPr/>
        </p:nvSpPr>
        <p:spPr bwMode="auto">
          <a:xfrm>
            <a:off x="1285875" y="6143625"/>
            <a:ext cx="742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- непрограммные расходы бюджета Зимовниковского района</a:t>
            </a:r>
          </a:p>
        </p:txBody>
      </p:sp>
      <p:sp>
        <p:nvSpPr>
          <p:cNvPr id="11292" name="TextBox 23"/>
          <p:cNvSpPr txBox="1">
            <a:spLocks noChangeArrowheads="1"/>
          </p:cNvSpPr>
          <p:nvPr/>
        </p:nvSpPr>
        <p:spPr bwMode="auto">
          <a:xfrm>
            <a:off x="7072329" y="1857367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11293" name="TextBox 30"/>
          <p:cNvSpPr txBox="1">
            <a:spLocks noChangeArrowheads="1"/>
          </p:cNvSpPr>
          <p:nvPr/>
        </p:nvSpPr>
        <p:spPr bwMode="auto">
          <a:xfrm>
            <a:off x="6929454" y="2214554"/>
            <a:ext cx="1357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98,2 %</a:t>
            </a:r>
          </a:p>
        </p:txBody>
      </p:sp>
      <p:sp>
        <p:nvSpPr>
          <p:cNvPr id="32" name="Овал 31"/>
          <p:cNvSpPr/>
          <p:nvPr/>
        </p:nvSpPr>
        <p:spPr>
          <a:xfrm>
            <a:off x="6715156" y="2714607"/>
            <a:ext cx="2000264" cy="128588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1515682,4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</p:txBody>
      </p:sp>
      <p:sp>
        <p:nvSpPr>
          <p:cNvPr id="33" name="Овал 32"/>
          <p:cNvSpPr/>
          <p:nvPr/>
        </p:nvSpPr>
        <p:spPr>
          <a:xfrm>
            <a:off x="6929454" y="3857617"/>
            <a:ext cx="1643062" cy="12144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27949,3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051720" y="0"/>
            <a:ext cx="6912768" cy="908720"/>
          </a:xfrm>
        </p:spPr>
        <p:txBody>
          <a:bodyPr/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8816008" cy="1626344"/>
          </a:xfrm>
        </p:spPr>
        <p:txBody>
          <a:bodyPr/>
          <a:lstStyle/>
          <a:p>
            <a:pPr algn="ctr"/>
            <a:r>
              <a:rPr lang="ru-RU" dirty="0"/>
              <a:t>Администрация </a:t>
            </a:r>
            <a:r>
              <a:rPr lang="ru-RU" dirty="0" err="1"/>
              <a:t>Зимовниковского</a:t>
            </a:r>
            <a:r>
              <a:rPr lang="ru-RU" dirty="0"/>
              <a:t> района</a:t>
            </a:r>
          </a:p>
          <a:p>
            <a:pPr algn="ctr"/>
            <a:r>
              <a:rPr lang="ru-RU" dirty="0"/>
              <a:t>Расходы местного бюджета на реализацию региональных</a:t>
            </a:r>
          </a:p>
          <a:p>
            <a:pPr algn="ctr"/>
            <a:r>
              <a:rPr lang="ru-RU" dirty="0"/>
              <a:t> проектов в 2023-2025  гг.</a:t>
            </a:r>
          </a:p>
          <a:p>
            <a:endParaRPr lang="ru-RU" dirty="0"/>
          </a:p>
        </p:txBody>
      </p:sp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11560" y="1679600"/>
          <a:ext cx="7848872" cy="4162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проекта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2023 год 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2024 год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2025 год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132 568,3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150 224,9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46 616,6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Национальный проект «Образование»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9790,9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«Успех каждого ребенка»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9790,9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Национальный проект «Демография»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117 568,3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121 144,4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46 616,6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«Финансовая поддержка семей при рождении детей»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100 786,0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103 218,3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28 690,5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«Старшее поколение»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16 782,3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17 926,1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17 926,1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Национальный проект «Жилье и городская среда»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15 000,0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15 000,0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«Формирование комфортной городской среды»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15 000,0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15 000,0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Национальный проект «Культура»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Региональный проект «Культурная среда»</a:t>
                      </a:r>
                      <a:endParaRPr lang="ru-RU" sz="14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4 289,6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4289,6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0" y="428604"/>
            <a:ext cx="7358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РАСХОДЫ БЮДЖЕТА ЗИМОВНИКОВСКОГО РАЙНА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2023-2025 годы</a:t>
            </a: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0" y="1571612"/>
            <a:ext cx="6786563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Всего: 39 учреждений.</a:t>
            </a:r>
          </a:p>
          <a:p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u="sng" dirty="0">
                <a:latin typeface="Times New Roman" pitchFamily="18" charset="0"/>
                <a:cs typeface="Times New Roman" pitchFamily="18" charset="0"/>
              </a:rPr>
              <a:t>Муниципальные бюджетные учреждения: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 них: 13 детских дошкольных образовательных учреждений;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15 общеобразовательных учреждений;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 учреждения дополнительного образования детей;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 учреждение социального обслуживания граждан пожилого возраста и инвалидов;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4 учреждения культуры.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u="sng" dirty="0">
                <a:latin typeface="Times New Roman" pitchFamily="18" charset="0"/>
                <a:cs typeface="Times New Roman" pitchFamily="18" charset="0"/>
              </a:rPr>
              <a:t>Муниципальные автономные учреждения: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1 учреждение «МФЦ»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>
                <a:latin typeface="Times New Roman" pitchFamily="18" charset="0"/>
                <a:cs typeface="Times New Roman" pitchFamily="18" charset="0"/>
              </a:rPr>
              <a:t>районас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2" descr="C:\Documents and Settings\sekretar1\Рабочий стол\51683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857750"/>
            <a:ext cx="2786062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 descr="C:\Documents and Settings\sekretar1\Рабочий стол\IMG_8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4786313"/>
            <a:ext cx="27828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C:\Documents and Settings\sekretar1\Рабочий стол\zdanie_b-ki_rub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63" y="1143000"/>
            <a:ext cx="21431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Картинки по запросу зимовники ифц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4786313"/>
            <a:ext cx="2428875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0" y="1071546"/>
            <a:ext cx="6786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Финансовое обеспечение муниципальных учреждений:</a:t>
            </a:r>
          </a:p>
          <a:p>
            <a:pPr algn="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2573,7  млн.руб.</a:t>
            </a:r>
          </a:p>
        </p:txBody>
      </p:sp>
      <p:pic>
        <p:nvPicPr>
          <p:cNvPr id="9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3143250" y="1285875"/>
            <a:ext cx="535781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ветераны труда; 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труженики тыла;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граждане, пострадавшие от политических репрессий;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ветераны труда Ростовской области; 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граждане, работающие и проживающие в сельской местности,;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дети сироты  и дети, оставшиеся без попечения родителей; </a:t>
            </a:r>
          </a:p>
          <a:p>
            <a:pPr>
              <a:buFontTx/>
              <a:buBlip>
                <a:blip r:embed="rId2"/>
              </a:buBlip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компенсация родительской платы в ДОУ.</a:t>
            </a:r>
          </a:p>
        </p:txBody>
      </p:sp>
      <p:pic>
        <p:nvPicPr>
          <p:cNvPr id="18434" name="Picture 2" descr="C:\Documents and Settings\sekretar1\Рабочий стол\article7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643438"/>
            <a:ext cx="2671762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 l="5127" t="29297" r="47265" b="28711"/>
          <a:stretch>
            <a:fillRect/>
          </a:stretch>
        </p:blipFill>
        <p:spPr bwMode="auto">
          <a:xfrm>
            <a:off x="5929313" y="4643438"/>
            <a:ext cx="3024187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6" name="Picture 4" descr="C:\Documents and Settings\sekretar1\Рабочий стол\lgoty-veteranam-tru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4786313"/>
            <a:ext cx="2714625" cy="184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00042"/>
            <a:ext cx="8001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получают следующие категории граждан в 2023 году: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2571750" cy="27146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Меры социальной поддержки отдельных категорий граждан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114,8 млн. руб.</a:t>
            </a:r>
          </a:p>
        </p:txBody>
      </p:sp>
      <p:pic>
        <p:nvPicPr>
          <p:cNvPr id="10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1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786050" y="1071546"/>
            <a:ext cx="6000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Обеспечение жильём жителей Зимовниковского района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2023-2025 годы.</a:t>
            </a:r>
          </a:p>
        </p:txBody>
      </p:sp>
      <p:pic>
        <p:nvPicPr>
          <p:cNvPr id="19458" name="Picture 2" descr="Картинки по запросу обеспечение жильё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2734953" cy="204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500306"/>
            <a:ext cx="4857750" cy="714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муниципальной программы «Обеспечение доступным и комфортным жильём населения Зимовниковского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3286119"/>
            <a:ext cx="4929188" cy="500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Обеспечение жильём молодых семей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786181"/>
            <a:ext cx="4929188" cy="500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29188" y="2500306"/>
            <a:ext cx="1928812" cy="714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2023-2025 годы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29438" y="2500306"/>
            <a:ext cx="1928812" cy="714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том числе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2023год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29188" y="3286119"/>
            <a:ext cx="2000250" cy="500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6729,0 тыс.рублей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29438" y="3286119"/>
            <a:ext cx="2000250" cy="5000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2514,0 тыс.рублей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929188" y="3786181"/>
            <a:ext cx="2000250" cy="500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25169,4 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15 детей-сирот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29438" y="3786181"/>
            <a:ext cx="2000250" cy="500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8389,8 тыс.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 детей-сирот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0" y="4317066"/>
            <a:ext cx="3635896" cy="238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V="1">
            <a:off x="4788024" y="4310084"/>
            <a:ext cx="4168633" cy="254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0"/>
            <a:ext cx="4427984" cy="1043038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Инвестиционные расходы 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(без дорожного фонда)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128,7 млн.руб.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980728"/>
            <a:ext cx="4466776" cy="58772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                              2023год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газификации  21,1  млн.руб.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2.Расходы на строительство и реконструкцию объектов водоснабжения -  54,8 млн.руб.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3.Приобретение основных средств для учреждений культуры-0,4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4.Расходы на   возмещение  ЖКХ -  2,7 млн.рублей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млн.рублей.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5.Благоустройство общественных территорий-15,0 млн.рублей</a:t>
            </a:r>
          </a:p>
          <a:p>
            <a:pPr marL="342900" indent="-342900"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                                       2024 год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1.Капитальный ремонт спортзала  СОШ №8- 9,8 млн.рублей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2.Расходы на   возмещение  ЖКХ -  2,7 млн.рублей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3.Приобретение основных средств для учреждений культуры-0,2 млн.рублей.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4.Приобретение основных средств для МБУ ДО ЗДШИ-4,3 млн.рублей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5.Благоустройство общественных территорий-15,0 млн.рублей</a:t>
            </a:r>
          </a:p>
          <a:p>
            <a:pPr marL="342900" indent="-342900"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2025 год </a:t>
            </a:r>
          </a:p>
          <a:p>
            <a:pPr marL="342900" indent="-342900">
              <a:defRPr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1.Расходы на   возмещение  ЖКХ – 2,7 млн.рублей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004048" y="0"/>
            <a:ext cx="3071813" cy="1214438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530,7 млн.руб.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1556792"/>
            <a:ext cx="4139952" cy="53012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2023год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Ремонт и содержание дорог  71,8 млн.руб.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2024  год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Ремонт и содержание дорог –73,0 млн.руб.</a:t>
            </a:r>
          </a:p>
          <a:p>
            <a:pPr marL="342900" indent="-342900" algn="ctr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Строительство ,капитальный ремонт-157,8  млн.руб.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2025 год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Ремонт и содержание дорог –228,1 млн.руб.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5004048" y="1503979"/>
            <a:ext cx="4139951" cy="19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4914" y="0"/>
            <a:ext cx="1129086" cy="1334374"/>
          </a:xfrm>
          <a:prstGeom prst="rect">
            <a:avLst/>
          </a:prstGeom>
          <a:noFill/>
        </p:spPr>
      </p:pic>
      <p:pic>
        <p:nvPicPr>
          <p:cNvPr id="2" name="Picture 1" descr="C:\Users\Moskalenko\Desktop\1648254296_67-krot-info-p-otkritki-s-dnem-dorozhnogo-khozyaistva-kra-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1223938"/>
            <a:ext cx="4139951" cy="3108248"/>
          </a:xfrm>
          <a:prstGeom prst="rect">
            <a:avLst/>
          </a:prstGeom>
          <a:noFill/>
        </p:spPr>
      </p:pic>
      <p:pic>
        <p:nvPicPr>
          <p:cNvPr id="12290" name="Picture 2" descr="C:\Users\Moskalenko\Pictures\img_PHOTO_2019_10_04_10_43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1536171" cy="1152128"/>
          </a:xfrm>
          <a:prstGeom prst="rect">
            <a:avLst/>
          </a:prstGeom>
          <a:noFill/>
        </p:spPr>
      </p:pic>
      <p:pic>
        <p:nvPicPr>
          <p:cNvPr id="12291" name="Picture 3" descr="C:\Users\Moskalenko\Pictures\rentar-una-cas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5795" y="5589240"/>
            <a:ext cx="1902189" cy="126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Субсидии из областного бюджету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района  2023-2025 годов на содержание расходных обязательств местного значения   (тыс.рублей)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548680"/>
          <a:ext cx="9144000" cy="5904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7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расходования: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Софинансирование муниципальных программ по работе с молодежью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жильем молодых семей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2393,3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2337,9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1674,7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Расходы на строительство и реконструкцию объектов водоснабжения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50646,5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ru-RU" sz="10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на организацию предоставления областных услуг на базе многофункциональных центров предоставления государственных и муниципальных услуг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на реализацию принципа экстерриториальности при представлении государственных и муниципальных услуг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56,4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59,2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Субсидия на возмещение затрат предприятиям оплаты ЖКУ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2617,7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2617.7</a:t>
                      </a:r>
                      <a:endParaRPr kumimoji="0" lang="ru-RU" sz="10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2617,7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r>
                        <a:rPr lang="ru-RU" sz="1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общественных  территорий 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14984,8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14984,8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Комплектование книжных фондов</a:t>
                      </a:r>
                      <a:r>
                        <a:rPr lang="ru-RU" sz="10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библиотек </a:t>
                      </a:r>
                      <a:endParaRPr lang="ru-RU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13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Субсидия на финансовое обеспечение деятельности мобильных бригад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504,2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и реконструкция  автомобильных дорог общего пользования местного значения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ru-RU" sz="10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156226,0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193606,8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и реконструкция объектов газификации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21134,4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ru-RU" sz="10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ru-RU" sz="10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100" b="1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 организацию горячего питания обучающихся , получающих начальное общее образование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16458,0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16914,9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2875,5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 отдыха детей в каникулярное время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2178,7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2265,8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2356,3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36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основных средств для учреждений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4560,9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000" b="1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6472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</a:t>
                      </a:r>
                      <a:r>
                        <a:rPr lang="ru-RU" sz="1200" baseline="0" dirty="0">
                          <a:latin typeface="Times New Roman" pitchFamily="18" charset="0"/>
                          <a:cs typeface="Times New Roman" pitchFamily="18" charset="0"/>
                        </a:rPr>
                        <a:t> спортивного зала СОШ №8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9790,9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endParaRPr kumimoji="0" lang="ru-RU" sz="12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313" y="357166"/>
            <a:ext cx="778671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предусмотрены на основе проектов планов закупок муниципальных заказчиков в рамках реализации Федерального закона от 05.04.2013 №44-ФЗ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0" y="1428736"/>
            <a:ext cx="2714611" cy="1218948"/>
            <a:chOff x="159841" y="4470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59841" y="4470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02211" y="46840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Формирование Заказчиком проекта плана закупок</a:t>
              </a:r>
              <a:endParaRPr lang="ru-RU" sz="1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Группа 10"/>
          <p:cNvGrpSpPr/>
          <p:nvPr/>
        </p:nvGrpSpPr>
        <p:grpSpPr>
          <a:xfrm>
            <a:off x="0" y="3429000"/>
            <a:ext cx="2714611" cy="1218948"/>
            <a:chOff x="159841" y="1812732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159841" y="1812732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4" name="Скругленный прямоугольник 6"/>
            <p:cNvSpPr/>
            <p:nvPr/>
          </p:nvSpPr>
          <p:spPr>
            <a:xfrm>
              <a:off x="202211" y="1855102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Согласование проекта плана закупок с Учредителем (ГРБС)</a:t>
              </a:r>
            </a:p>
          </p:txBody>
        </p:sp>
      </p:grpSp>
      <p:grpSp>
        <p:nvGrpSpPr>
          <p:cNvPr id="4" name="Группа 11"/>
          <p:cNvGrpSpPr/>
          <p:nvPr/>
        </p:nvGrpSpPr>
        <p:grpSpPr>
          <a:xfrm>
            <a:off x="0" y="5429264"/>
            <a:ext cx="2714611" cy="1218948"/>
            <a:chOff x="159841" y="3620994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59841" y="3620994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2" name="Скругленный прямоугольник 8"/>
            <p:cNvSpPr/>
            <p:nvPr/>
          </p:nvSpPr>
          <p:spPr>
            <a:xfrm>
              <a:off x="202211" y="3663364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0960" tIns="60960" rIns="60960" bIns="60960" spcCol="1270" anchor="ctr"/>
            <a:lstStyle/>
            <a:p>
              <a:pPr algn="ctr" defTabSz="711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Отражение финансовых показателей в бюджетных заявках с учетом обоснований бюджетных ассигнований закупок </a:t>
              </a:r>
            </a:p>
          </p:txBody>
        </p:sp>
      </p:grpSp>
      <p:grpSp>
        <p:nvGrpSpPr>
          <p:cNvPr id="6" name="Группа 12"/>
          <p:cNvGrpSpPr/>
          <p:nvPr/>
        </p:nvGrpSpPr>
        <p:grpSpPr>
          <a:xfrm>
            <a:off x="3286116" y="5429264"/>
            <a:ext cx="2714611" cy="1218948"/>
            <a:chOff x="3366492" y="3620994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366492" y="3620994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0" name="Скругленный прямоугольник 10"/>
            <p:cNvSpPr/>
            <p:nvPr/>
          </p:nvSpPr>
          <p:spPr>
            <a:xfrm>
              <a:off x="3408862" y="3663364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Контроль плана закупок на соответствие финансовому обеспечению</a:t>
              </a:r>
              <a:endParaRPr lang="ru-RU" sz="1400" b="1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Группа 13"/>
          <p:cNvGrpSpPr/>
          <p:nvPr/>
        </p:nvGrpSpPr>
        <p:grpSpPr>
          <a:xfrm>
            <a:off x="3214678" y="3429000"/>
            <a:ext cx="2714611" cy="1218948"/>
            <a:chOff x="3366492" y="1812732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366492" y="1812732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Скругленный прямоугольник 12"/>
            <p:cNvSpPr/>
            <p:nvPr/>
          </p:nvSpPr>
          <p:spPr>
            <a:xfrm>
              <a:off x="3408862" y="1855102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Доведение лимитов бюджетных обязательств до ГРБС</a:t>
              </a:r>
            </a:p>
          </p:txBody>
        </p:sp>
      </p:grpSp>
      <p:grpSp>
        <p:nvGrpSpPr>
          <p:cNvPr id="8" name="Группа 14"/>
          <p:cNvGrpSpPr/>
          <p:nvPr/>
        </p:nvGrpSpPr>
        <p:grpSpPr>
          <a:xfrm>
            <a:off x="3143240" y="1428736"/>
            <a:ext cx="2714611" cy="1218948"/>
            <a:chOff x="3366492" y="4470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3366492" y="4470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14"/>
            <p:cNvSpPr/>
            <p:nvPr/>
          </p:nvSpPr>
          <p:spPr>
            <a:xfrm>
              <a:off x="3408862" y="46840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Утверждение плана финансово-хозяйственной деятельности</a:t>
              </a:r>
              <a:endParaRPr lang="ru-RU" sz="1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Группа 15"/>
          <p:cNvGrpSpPr/>
          <p:nvPr/>
        </p:nvGrpSpPr>
        <p:grpSpPr>
          <a:xfrm>
            <a:off x="6429389" y="1357298"/>
            <a:ext cx="2714611" cy="1218948"/>
            <a:chOff x="6572275" y="0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6572275" y="0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4" name="Скругленный прямоугольник 16"/>
            <p:cNvSpPr/>
            <p:nvPr/>
          </p:nvSpPr>
          <p:spPr>
            <a:xfrm>
              <a:off x="6614645" y="42370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Согласование плана закупок с Учредителем (ГРБС)       </a:t>
              </a:r>
              <a:endParaRPr lang="ru-RU" sz="1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0" name="Группа 16"/>
          <p:cNvGrpSpPr/>
          <p:nvPr/>
        </p:nvGrpSpPr>
        <p:grpSpPr>
          <a:xfrm>
            <a:off x="6429389" y="3357562"/>
            <a:ext cx="2714611" cy="1218948"/>
            <a:chOff x="6573142" y="1812732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6573142" y="1812732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18"/>
            <p:cNvSpPr/>
            <p:nvPr/>
          </p:nvSpPr>
          <p:spPr>
            <a:xfrm>
              <a:off x="6615512" y="1855102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Согласование плана закупок </a:t>
              </a:r>
              <a:endParaRPr lang="ru-RU" sz="14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Группа 17"/>
          <p:cNvGrpSpPr/>
          <p:nvPr/>
        </p:nvGrpSpPr>
        <p:grpSpPr>
          <a:xfrm>
            <a:off x="6429389" y="5357826"/>
            <a:ext cx="2714611" cy="1218948"/>
            <a:chOff x="6573142" y="3620994"/>
            <a:chExt cx="2411015" cy="1446609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573142" y="3620994"/>
              <a:ext cx="2411015" cy="144660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20"/>
            <p:cNvSpPr/>
            <p:nvPr/>
          </p:nvSpPr>
          <p:spPr>
            <a:xfrm>
              <a:off x="6615512" y="3663364"/>
              <a:ext cx="2326275" cy="136186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400" b="1" i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Утверждение плана закупок</a:t>
              </a:r>
            </a:p>
          </p:txBody>
        </p:sp>
      </p:grpSp>
      <p:sp>
        <p:nvSpPr>
          <p:cNvPr id="37" name="Стрелка вниз 36"/>
          <p:cNvSpPr/>
          <p:nvPr/>
        </p:nvSpPr>
        <p:spPr>
          <a:xfrm>
            <a:off x="1071563" y="2643188"/>
            <a:ext cx="357187" cy="785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1071563" y="4643438"/>
            <a:ext cx="357187" cy="785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7715250" y="4572000"/>
            <a:ext cx="357188" cy="7858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4357688" y="4643438"/>
            <a:ext cx="357187" cy="785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 rot="10800000">
            <a:off x="4429125" y="2643188"/>
            <a:ext cx="357188" cy="785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7643813" y="2571750"/>
            <a:ext cx="357187" cy="7858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 rot="16200000">
            <a:off x="2857500" y="5715000"/>
            <a:ext cx="285750" cy="5715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 rot="16200000">
            <a:off x="6000750" y="1714500"/>
            <a:ext cx="285750" cy="5715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46" name="Прямоугольник 45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sfw.so/uploads/posts/2012-01/thumbs/1326661278_dorog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18435" name="AutoShape 4" descr="https://sfw.so/uploads/posts/2012-01/thumbs/1326661278_dorog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18436" name="Picture 5" descr="C:\Documents and Settings\sekretar1\Рабочий стол\1326661278_dor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285720" y="428603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Дорожный фонд Зимовниковского района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2023 год –  71,8 млн.руб.</a:t>
            </a:r>
          </a:p>
        </p:txBody>
      </p:sp>
      <p:sp>
        <p:nvSpPr>
          <p:cNvPr id="8" name="Стрелка вниз 7"/>
          <p:cNvSpPr/>
          <p:nvPr/>
        </p:nvSpPr>
        <p:spPr>
          <a:xfrm rot="1363327">
            <a:off x="4032139" y="1322528"/>
            <a:ext cx="563563" cy="141922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2852936"/>
            <a:ext cx="2786082" cy="2643206"/>
          </a:xfrm>
          <a:prstGeom prst="rect">
            <a:avLst/>
          </a:prstGeom>
          <a:effectLst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0000" endA="300" endPos="555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содержание  и ремонт автомобильных дорог местного значения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Это позволит улучшить состояние автомобильных дорог местного значения.</a:t>
            </a:r>
          </a:p>
        </p:txBody>
      </p:sp>
      <p:pic>
        <p:nvPicPr>
          <p:cNvPr id="1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5786446" cy="42862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Дорожное хозяйство</a:t>
            </a:r>
          </a:p>
        </p:txBody>
      </p:sp>
      <p:sp>
        <p:nvSpPr>
          <p:cNvPr id="1028" name="TextBox 6"/>
          <p:cNvSpPr txBox="1">
            <a:spLocks noChangeArrowheads="1"/>
          </p:cNvSpPr>
          <p:nvPr/>
        </p:nvSpPr>
        <p:spPr bwMode="auto">
          <a:xfrm>
            <a:off x="0" y="908720"/>
            <a:ext cx="81438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ranklin Gothic Book"/>
              </a:rPr>
              <a:t>Дорог общего пользования местного значения в Зимовниковском районе</a:t>
            </a:r>
            <a:r>
              <a:rPr lang="en-US" dirty="0">
                <a:latin typeface="Franklin Gothic Book"/>
              </a:rPr>
              <a:t> </a:t>
            </a:r>
            <a:r>
              <a:rPr lang="ru-RU" b="1" dirty="0">
                <a:latin typeface="Franklin Gothic Book"/>
              </a:rPr>
              <a:t>536,8 км.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214282" y="1428736"/>
            <a:ext cx="42862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latin typeface="Franklin Gothic Book"/>
              </a:rPr>
              <a:t>Основные источники формирования доходов дорожного фонда </a:t>
            </a:r>
          </a:p>
          <a:p>
            <a:pPr algn="ctr">
              <a:lnSpc>
                <a:spcPct val="80000"/>
              </a:lnSpc>
            </a:pPr>
            <a:r>
              <a:rPr lang="ru-RU" sz="1600" b="1" dirty="0">
                <a:latin typeface="Franklin Gothic Book"/>
              </a:rPr>
              <a:t>Зимовниковского района</a:t>
            </a: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4357686" y="1500174"/>
            <a:ext cx="4572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latin typeface="Franklin Gothic Book"/>
              </a:rPr>
              <a:t>Объем бюджетных ассигнований дорожного фонда Зимовниковского района</a:t>
            </a:r>
          </a:p>
        </p:txBody>
      </p:sp>
      <p:sp>
        <p:nvSpPr>
          <p:cNvPr id="1031" name="TextBox 9"/>
          <p:cNvSpPr txBox="1">
            <a:spLocks noChangeArrowheads="1"/>
          </p:cNvSpPr>
          <p:nvPr/>
        </p:nvSpPr>
        <p:spPr bwMode="auto">
          <a:xfrm>
            <a:off x="0" y="2143116"/>
            <a:ext cx="45005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Акцизы на автомобильный бензин, прямогонный бензин, дизельное топливо, моторные масла для дизельных и (или) карбюраторных (инжекторных) двигателей, производимые на территории Российской Федерации, подлежащих зачислению в районный бюджет</a:t>
            </a:r>
          </a:p>
          <a:p>
            <a:pPr algn="just"/>
            <a:r>
              <a:rPr lang="ru-RU" i="1" dirty="0">
                <a:latin typeface="Times New Roman" pitchFamily="18" charset="0"/>
                <a:cs typeface="Times New Roman" pitchFamily="18" charset="0"/>
              </a:rPr>
              <a:t>Транспортный налог </a:t>
            </a:r>
          </a:p>
        </p:txBody>
      </p:sp>
      <p:sp>
        <p:nvSpPr>
          <p:cNvPr id="1032" name="TextBox 10"/>
          <p:cNvSpPr txBox="1">
            <a:spLocks noChangeArrowheads="1"/>
          </p:cNvSpPr>
          <p:nvPr/>
        </p:nvSpPr>
        <p:spPr bwMode="auto">
          <a:xfrm>
            <a:off x="4643438" y="2428868"/>
            <a:ext cx="41433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202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год      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71755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,1 тыс. руб.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2024 год      230761,5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тыс. руб.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2025 год      228106,8   тыс. руб. </a:t>
            </a:r>
          </a:p>
          <a:p>
            <a:r>
              <a:rPr lang="ru-RU" dirty="0">
                <a:latin typeface="Franklin Gothic Book"/>
              </a:rPr>
              <a:t> </a:t>
            </a:r>
          </a:p>
        </p:txBody>
      </p:sp>
      <p:graphicFrame>
        <p:nvGraphicFramePr>
          <p:cNvPr id="13" name="Диаграмма 13"/>
          <p:cNvGraphicFramePr>
            <a:graphicFrameLocks/>
          </p:cNvGraphicFramePr>
          <p:nvPr/>
        </p:nvGraphicFramePr>
        <p:xfrm>
          <a:off x="3929058" y="4286256"/>
          <a:ext cx="4857750" cy="2786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43438" y="4000504"/>
            <a:ext cx="3643338" cy="40011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    </a:t>
            </a:r>
            <a:r>
              <a:rPr lang="ru-RU" sz="2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Расходы дорожного фонда</a:t>
            </a:r>
            <a:endParaRPr lang="ru-RU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2" descr="Картинки по запросу доро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399002"/>
            <a:ext cx="3278168" cy="245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C:\Users\Moskalenko\Desktop\Новая папка\бюджет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4"/>
          <p:cNvSpPr txBox="1">
            <a:spLocks noChangeArrowheads="1"/>
          </p:cNvSpPr>
          <p:nvPr/>
        </p:nvSpPr>
        <p:spPr bwMode="auto">
          <a:xfrm rot="10800000" flipV="1">
            <a:off x="5436096" y="2914500"/>
            <a:ext cx="37079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imes New Roman" pitchFamily="18" charset="0"/>
              </a:rPr>
              <a:t>   </a:t>
            </a:r>
            <a:r>
              <a:rPr lang="ru-RU" sz="2000" b="1" dirty="0">
                <a:latin typeface="Times New Roman" pitchFamily="18" charset="0"/>
              </a:rPr>
              <a:t>Финансовое обеспечение деятельности единой дежурно диспетчерской службы – 112; </a:t>
            </a:r>
          </a:p>
          <a:p>
            <a:pPr>
              <a:lnSpc>
                <a:spcPct val="90000"/>
              </a:lnSpc>
            </a:pPr>
            <a:endParaRPr lang="ru-RU" sz="20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Times New Roman" pitchFamily="18" charset="0"/>
              </a:rPr>
              <a:t>   </a:t>
            </a:r>
            <a:r>
              <a:rPr lang="ru-RU" sz="2000" b="1" dirty="0">
                <a:latin typeface="Times New Roman" pitchFamily="18" charset="0"/>
              </a:rPr>
              <a:t>Материально - техническое оснащение единой дежурно диспетчерской службы – 112;</a:t>
            </a:r>
          </a:p>
          <a:p>
            <a:pPr>
              <a:lnSpc>
                <a:spcPct val="90000"/>
              </a:lnSpc>
            </a:pPr>
            <a:endParaRPr lang="ru-RU" sz="2000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latin typeface="Times New Roman" pitchFamily="18" charset="0"/>
              </a:rPr>
              <a:t>    </a:t>
            </a:r>
            <a:r>
              <a:rPr lang="ru-RU" sz="2000" b="1" dirty="0">
                <a:latin typeface="Times New Roman" pitchFamily="18" charset="0"/>
              </a:rPr>
              <a:t>Обеспечение функционирования и поддержания  в постоянной готовности системы -112; </a:t>
            </a: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1" y="642918"/>
            <a:ext cx="80724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Расходы на реализацию мероприятий в области системы «112» составят: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2023 году –10005,8тыс.руб.;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2024 году – 9282,7 тыс.руб.;</a:t>
            </a:r>
          </a:p>
          <a:p>
            <a:pPr algn="ctr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2025 году – 9299,5тыс.руб.</a:t>
            </a:r>
          </a:p>
        </p:txBody>
      </p:sp>
      <p:pic>
        <p:nvPicPr>
          <p:cNvPr id="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7169" name="Picture 1" descr="C:\Users\Moskalenko\Pictures\lg!ok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5229657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928662" y="714356"/>
            <a:ext cx="714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СФЕРА ОБРАЗОВАНИЯ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ЗИМОВНИКОВСКОГО РАЙОНА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251" y="1714487"/>
            <a:ext cx="7500964" cy="1857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15 общеобразовательных учреждений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13 дошкольных образовательных учреждений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2 учреждения дополнительного образования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1424 работника заняты в системе образования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Documents and Settings\sekretar1\Рабочий стол\zimovniki-545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857760"/>
            <a:ext cx="2643174" cy="1760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1" name="Picture 3" descr="C:\Documents and Settings\sekretar1\Рабочий стол\zimovniki-545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1750" y="3714752"/>
            <a:ext cx="311121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654" name="Picture 6" descr="Картинки по запросу детский сад зимовн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2928926" cy="2196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C:\Users\Moskalenko\Desktop\Новая папка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Диаграмма 4"/>
          <p:cNvGraphicFramePr>
            <a:graphicFrameLocks/>
          </p:cNvGraphicFramePr>
          <p:nvPr/>
        </p:nvGraphicFramePr>
        <p:xfrm>
          <a:off x="0" y="1773238"/>
          <a:ext cx="9163050" cy="497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Worksheet" r:id="rId3" imgW="9077375" imgH="5048161" progId="Excel.Sheet.8">
                  <p:embed/>
                </p:oleObj>
              </mc:Choice>
              <mc:Fallback>
                <p:oleObj name="Worksheet" r:id="rId3" imgW="9077375" imgH="5048161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73238"/>
                        <a:ext cx="9163050" cy="497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476375" y="1500188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656301,8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2915816" y="1484784"/>
            <a:ext cx="1296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683342,7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4429125" y="1452563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450304,0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0" y="571500"/>
            <a:ext cx="8072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Динамика и структура расходов Зимовниковского районного бюджета на социальную политику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428875" y="2857500"/>
            <a:ext cx="642938" cy="4286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786188" y="3143250"/>
            <a:ext cx="571500" cy="1428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Количество получателей социальной поддержки на 2023год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Картинки по запросу социальная помощ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221088"/>
            <a:ext cx="6286513" cy="243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24000" y="1397000"/>
          <a:ext cx="6096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Компенсация  части родительской платы  за содержание</a:t>
                      </a:r>
                      <a:r>
                        <a:rPr lang="ru-RU" baseline="0" dirty="0"/>
                        <a:t> детей в ДОУ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</a:p>
                    <a:p>
                      <a:r>
                        <a:rPr lang="ru-RU" dirty="0"/>
                        <a:t>          5096,6</a:t>
                      </a:r>
                      <a:r>
                        <a:rPr lang="ru-RU" baseline="0" dirty="0"/>
                        <a:t>  тыс.рублей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</a:t>
                      </a:r>
                      <a:r>
                        <a:rPr lang="ru-RU" baseline="0" dirty="0"/>
                        <a:t> семей усыновителей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</a:t>
                      </a:r>
                      <a:r>
                        <a:rPr lang="en-US" dirty="0"/>
                        <a:t>3</a:t>
                      </a:r>
                      <a:r>
                        <a:rPr lang="ru-RU" dirty="0"/>
                        <a:t>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детей переданных</a:t>
                      </a:r>
                      <a:r>
                        <a:rPr lang="ru-RU" baseline="0" dirty="0"/>
                        <a:t> под опеку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детей в приемных</a:t>
                      </a:r>
                      <a:r>
                        <a:rPr lang="ru-RU" baseline="0" dirty="0"/>
                        <a:t> семьях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3058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Структура расходов по разделу «Социальная политика» в 2023 году 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pic>
        <p:nvPicPr>
          <p:cNvPr id="63490" name="Picture 2" descr="C:\Users\Moskalenko\Pictures\slid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9160"/>
            <a:ext cx="2655389" cy="1988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7338" y="798513"/>
            <a:ext cx="8569325" cy="7270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22.10.2004г. №165 ЗС «О социальной поддержке детства в Ростовской области»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7500" y="1651000"/>
            <a:ext cx="4183063" cy="727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единовременная денежная выплата семьям в связи с рождением одновременно трёх и более детей в размере 73854 рубль на каждого ребёнка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492896"/>
            <a:ext cx="5273675" cy="15636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денежная выплата на полноценное питание на 51 получателя из малоимущих семей в размере 1237 рублей.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651000"/>
            <a:ext cx="4518025" cy="727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компенсация расходов на оплату коммунальных услуг и ежемесячная денежная выплата в размере 472 рублей на  1632   детей из многодетных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149080"/>
            <a:ext cx="4213225" cy="904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денежная выплата в размере 936 рублей на 623 детей первого-второго года жизни из малоимущих семей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9950" y="4149080"/>
            <a:ext cx="4464050" cy="9366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обеспечение отдыха и оздоровления 132  детей находящихся в трудной жизненной ситуации в 2020 году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688" y="2433638"/>
            <a:ext cx="258286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–7602,6тыс. рублей;  2024 год –7908,5 тыс.рублей;  2025 год –14320,5тыс. рублей; темп роста к 2021 г. –107,0 %</a:t>
            </a:r>
            <a:endParaRPr lang="ru-RU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5813425" y="5715000"/>
            <a:ext cx="3254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2023 год – 7253,0 тыс. рублей,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2024 год –  7543,1 тыс. рублей,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 год –  7844,8 тыс. рублей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темп роста к 2021 г. – 106,0 %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50" y="5684838"/>
            <a:ext cx="32400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7602,6 тыс. рублей,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7908,5 тыс. рублей,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8229,8 тыс. рублей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2021 г. – 125,1%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0" y="25400"/>
            <a:ext cx="914400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семей, имеющих детей и проживающих на территории Зимовниковского района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0"/>
            <a:ext cx="6912768" cy="1124744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Центр социального обслуживания на дому –это учреждение, которое обеспечивает предоставление социальных услуг гражданам по месту их проживания.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467544" y="2276872"/>
            <a:ext cx="7835208" cy="4277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682" name="Picture 2" descr="C:\Users\Moskalenko\Desktop\222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25272" cy="6799398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2590800" y="-22225"/>
            <a:ext cx="6553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Меры социальной поддержки семей, имеющих детей и проживающих на территории Зимовниковского района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63218" y="918331"/>
            <a:ext cx="6215074" cy="935587"/>
          </a:xfrm>
          <a:prstGeom prst="roundRect">
            <a:avLst/>
          </a:prstGeom>
          <a:solidFill>
            <a:srgbClr val="008000"/>
          </a:solidFill>
          <a:ln>
            <a:solidFill>
              <a:srgbClr val="AFDC7E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 22.06.2012 № 882-ЗС «О ежемесячной денежной выплате на третьего ребёнка или последующих детей гражданам Российской Федерации, проживающим на территории Ростовской области»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70375" y="2840026"/>
            <a:ext cx="6000760" cy="714380"/>
          </a:xfrm>
          <a:prstGeom prst="roundRect">
            <a:avLst/>
          </a:prstGeom>
          <a:solidFill>
            <a:srgbClr val="008000"/>
          </a:solidFill>
          <a:ln>
            <a:solidFill>
              <a:srgbClr val="AFDC7E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18.11.2011 №727-ЗС «О региональном материнском капитале»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06093" y="5398843"/>
            <a:ext cx="5965041" cy="771490"/>
          </a:xfrm>
          <a:prstGeom prst="roundRect">
            <a:avLst/>
          </a:prstGeom>
          <a:solidFill>
            <a:srgbClr val="008000"/>
          </a:solidFill>
          <a:ln>
            <a:solidFill>
              <a:srgbClr val="AFDC7E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22.10.2004 №176-ЗС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пособии на ребёнка гражданам, проживающим на территории Ростовской области»</a:t>
            </a:r>
          </a:p>
        </p:txBody>
      </p:sp>
      <p:sp>
        <p:nvSpPr>
          <p:cNvPr id="22540" name="TextBox 10"/>
          <p:cNvSpPr txBox="1">
            <a:spLocks noChangeArrowheads="1"/>
          </p:cNvSpPr>
          <p:nvPr/>
        </p:nvSpPr>
        <p:spPr bwMode="auto">
          <a:xfrm>
            <a:off x="2928938" y="1857375"/>
            <a:ext cx="6215062" cy="9540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Ежемесячная денежная выплата в размере 9658 рублей при рождении после 31 декабря 2012 года третьего ребёнка (родного, усыновлённого) или последующих детей (родных, усыновлённых) до достижения ребёнком возраста трёх лет</a:t>
            </a:r>
          </a:p>
        </p:txBody>
      </p:sp>
      <p:sp>
        <p:nvSpPr>
          <p:cNvPr id="22541" name="TextBox 11"/>
          <p:cNvSpPr txBox="1">
            <a:spLocks noChangeArrowheads="1"/>
          </p:cNvSpPr>
          <p:nvPr/>
        </p:nvSpPr>
        <p:spPr bwMode="auto">
          <a:xfrm>
            <a:off x="2935288" y="3582988"/>
            <a:ext cx="60721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Региональный материнский капитал в размере 130806 рублей на 52  малоимущих семьи при рождении (усыновлении) третьего ребёнка или последующих детей может быть направлен на: улучшение жилищных условий, получение ребёнком (детьми) образования, лечения, приобретение автотранспортного средства, компенсацию расходов, связанных с газификацией, подключением к централизованным системам холодного водоснабжения, устройством бытовых колодцев и скважин для целей водоснабжения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0213" y="6215063"/>
            <a:ext cx="6173787" cy="523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Palatino Linotype" pitchFamily="18" charset="0"/>
              </a:rPr>
              <a:t>Пособие на ребёнка в размере 472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Palatino Linotype" pitchFamily="18" charset="0"/>
              </a:rPr>
              <a:t>на  2977 детей из малоимущих семей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121" y="3659575"/>
            <a:ext cx="2605398" cy="1428760"/>
          </a:xfrm>
          <a:prstGeom prst="rect">
            <a:avLst/>
          </a:prstGeom>
          <a:solidFill>
            <a:srgbClr val="AFDC7E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–10572,2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10995,0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11434,9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2022 г.- 118,1%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060848"/>
            <a:ext cx="2605398" cy="1428760"/>
          </a:xfrm>
          <a:prstGeom prst="rect">
            <a:avLst/>
          </a:prstGeom>
          <a:solidFill>
            <a:srgbClr val="AFDC7E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–48781,7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–49134,1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–8622,9тыс.руб.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2022г.- 101,0 %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42121" y="5309542"/>
            <a:ext cx="2605398" cy="1428760"/>
          </a:xfrm>
          <a:prstGeom prst="rect">
            <a:avLst/>
          </a:prstGeom>
          <a:solidFill>
            <a:srgbClr val="AFDC7E"/>
          </a:solidFill>
          <a:ln>
            <a:solidFill>
              <a:srgbClr val="008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–27253,6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–28395,9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–29538,4 тыс.руб.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2022г.- 82,8 %</a:t>
            </a:r>
          </a:p>
        </p:txBody>
      </p:sp>
      <p:pic>
        <p:nvPicPr>
          <p:cNvPr id="72706" name="Picture 2" descr="C:\Users\Moskalenko\Desktop\pages_file_28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79375"/>
            <a:ext cx="2664295" cy="1270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Текст 2"/>
          <p:cNvSpPr>
            <a:spLocks noGrp="1"/>
          </p:cNvSpPr>
          <p:nvPr>
            <p:ph type="body" idx="1"/>
          </p:nvPr>
        </p:nvSpPr>
        <p:spPr>
          <a:xfrm>
            <a:off x="138113" y="3552825"/>
            <a:ext cx="8061325" cy="3406775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endParaRPr lang="ru-RU"/>
          </a:p>
          <a:p>
            <a:pPr eaLnBrk="1" hangingPunct="1">
              <a:buFont typeface="Arial" pitchFamily="34" charset="0"/>
              <a:buChar char="•"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20" y="642919"/>
            <a:ext cx="7858180" cy="714379"/>
          </a:xfrm>
          <a:prstGeom prst="roundRect">
            <a:avLst>
              <a:gd name="adj" fmla="val 3883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22.10.2004 №163-ЗС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социальной поддержке тружеников тыла»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1571612"/>
            <a:ext cx="3570288" cy="428625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труженика тыла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158" y="2143116"/>
            <a:ext cx="3571900" cy="178117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67,6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70,2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73,1 тыс.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2022 г. –20,0  %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8113" y="3929066"/>
            <a:ext cx="9005887" cy="29289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изготовление и ремонт зубных протезов.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территории Ростовской области независимо от места регистрации на всех видах городского  пассажирского транспорта (кроме такси), на автомобильном транспорте общего пользования (кроме такси) пригородных и внутрирайонных маршрутов.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железнодорожном транспорте пригородного сообщения, на автомобильном транспорте пригородного межмуниципального и междугородного внутриобластного сообщений и оплата в размере 50% стоимости проезда на водном транспорте природного сообщения.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50% стоимости лекарств.</a:t>
            </a:r>
          </a:p>
        </p:txBody>
      </p:sp>
      <p:pic>
        <p:nvPicPr>
          <p:cNvPr id="9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73730" name="Picture 2" descr="C:\Users\Moskalenko\Desktop\a61bbb79a69b8b8f7bb20bd812bfc5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239344" cy="2377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479536"/>
            <a:ext cx="65178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905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бюджета на 2022 год</a:t>
            </a:r>
            <a:r>
              <a:rPr lang="ru-RU" sz="2400" b="1" i="1" dirty="0">
                <a:ln w="19050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 на плановый период 2023 и 2024 годов</a:t>
            </a:r>
            <a:endParaRPr lang="ru-RU" sz="2400" b="1" i="1" cap="none" spc="0" dirty="0">
              <a:ln w="19050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428736"/>
            <a:ext cx="6337561" cy="369332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/>
              <a:t>Основные приоритеты бюджетной политики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8662" y="1857364"/>
            <a:ext cx="3000396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Наращивание темпов экономического роста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1857364"/>
            <a:ext cx="3000396" cy="5715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Повышение качества жизни населения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14612" y="2571744"/>
            <a:ext cx="3071834" cy="40011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</a:rPr>
              <a:t>Пути реализации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158" y="3214686"/>
            <a:ext cx="2000264" cy="300037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Обеспечение наполняемости местного бюджета собственными доходами</a:t>
            </a:r>
          </a:p>
        </p:txBody>
      </p:sp>
      <p:sp>
        <p:nvSpPr>
          <p:cNvPr id="2050" name="AutoShape 2" descr="Картинки по запросу диаграмма в вер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ртинки по запросу диаграмма в верх"/>
          <p:cNvPicPr>
            <a:picLocks noChangeAspect="1" noChangeArrowheads="1"/>
          </p:cNvPicPr>
          <p:nvPr/>
        </p:nvPicPr>
        <p:blipFill>
          <a:blip r:embed="rId2" cstate="print"/>
          <a:srcRect l="8891" t="4762" r="15538" b="9524"/>
          <a:stretch>
            <a:fillRect/>
          </a:stretch>
        </p:blipFill>
        <p:spPr bwMode="auto">
          <a:xfrm>
            <a:off x="714348" y="3429000"/>
            <a:ext cx="1214446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Скругленный прямоугольник 17"/>
          <p:cNvSpPr/>
          <p:nvPr/>
        </p:nvSpPr>
        <p:spPr>
          <a:xfrm>
            <a:off x="2500298" y="3214686"/>
            <a:ext cx="2071702" cy="30003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Эффективное управление доходами</a:t>
            </a:r>
          </a:p>
        </p:txBody>
      </p:sp>
      <p:pic>
        <p:nvPicPr>
          <p:cNvPr id="2054" name="Picture 6" descr="Картинки по запросу управление доход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429000"/>
            <a:ext cx="1693501" cy="1214446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4643438" y="3214686"/>
            <a:ext cx="2071702" cy="30003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Эффективность и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приоритизация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>
                <a:solidFill>
                  <a:schemeClr val="accent1">
                    <a:lumMod val="50000"/>
                  </a:schemeClr>
                </a:solidFill>
              </a:rPr>
              <a:t>бюджетных расходов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86578" y="3214686"/>
            <a:ext cx="2071702" cy="300039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600" dirty="0">
              <a:noFill/>
            </a:endParaRP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endParaRPr lang="ru-RU" sz="1400" b="1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Сбалансированность </a:t>
            </a:r>
            <a:r>
              <a:rPr lang="ru-RU" sz="1600" b="1">
                <a:solidFill>
                  <a:schemeClr val="accent1">
                    <a:lumMod val="50000"/>
                  </a:schemeClr>
                </a:solidFill>
              </a:rPr>
              <a:t>местных расходов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6" name="AutoShape 8" descr="Картинки по запросу управление доход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Картинки по запросу управление доход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 descr="C:\Documents and Settings\sekretar1\Рабочий стол\uprDoh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429000"/>
            <a:ext cx="1684315" cy="1214446"/>
          </a:xfrm>
          <a:prstGeom prst="rect">
            <a:avLst/>
          </a:prstGeom>
          <a:noFill/>
        </p:spPr>
      </p:pic>
      <p:pic>
        <p:nvPicPr>
          <p:cNvPr id="2060" name="Picture 12" descr="C:\Documents and Settings\sekretar1\Рабочий стол\1437770816_nalog-na-imuschestv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429000"/>
            <a:ext cx="1618905" cy="1214446"/>
          </a:xfrm>
          <a:prstGeom prst="rect">
            <a:avLst/>
          </a:prstGeom>
          <a:noFill/>
        </p:spPr>
      </p:pic>
      <p:pic>
        <p:nvPicPr>
          <p:cNvPr id="20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1071563"/>
            <a:ext cx="4500563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02.10.2004 № 175-ЗС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социальной поддержке ветеранов труда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438" y="1071563"/>
            <a:ext cx="4500562" cy="5715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20.09.2007 № 763-ЗС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ветеранах  труда Ростовской области»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14500"/>
            <a:ext cx="2987675" cy="500063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806 ветеранов труда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73788" y="1714500"/>
            <a:ext cx="2970212" cy="500063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372 ветеранов труда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2286000"/>
            <a:ext cx="3132138" cy="135731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–23512,7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24423,4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25373,2 тыс.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2021 г.-130,5%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56176" y="2204864"/>
            <a:ext cx="2987824" cy="143844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–9810,7 тыс. рублей,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год–10191,3тыс. рублей,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10588,2 тыс. рублей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2021г.-128,0%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8900" y="3613150"/>
            <a:ext cx="9109075" cy="3168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изготовление и ремонт зубных протезов;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территории Ростовской области независимо от места регистрации на всех видах городского  пассажирского транспорта (кроме такси), на автомобильном транспорте общего пользования (кроме такси) пригородных и внутрирайонных маршрутов;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железнодорожном транспорте пригородного сообщения, на автомобильном транспорте пригородного межмуниципального и междугородного внутриобластного сообщений и оплата в размере 50% стоимости проезда на водном транспорте природного сообщения в сроки действия сезонных тарифов;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в размере 50%: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расходов на оплату жилого помещения и коммунальных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затрат на абонентскую плату за пользование услуг связи (телефон и радио)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14346" y="285728"/>
            <a:ext cx="8286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ветеранов труда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ветеранов труда Ростовской области</a:t>
            </a:r>
          </a:p>
        </p:txBody>
      </p:sp>
      <p:pic>
        <p:nvPicPr>
          <p:cNvPr id="1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100010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74754" name="Picture 2" descr="C:\Users\Moskalenko\Desktop\5fb354a5678d4b743fdc3ae4499cc768-e1525339417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194"/>
            <a:ext cx="2797442" cy="1872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350" y="571480"/>
            <a:ext cx="8066112" cy="6429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22.10.2004 № 164-ЗС «О социальной поддержке граждан, пострадавших от политических репрессий»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40450" y="1785926"/>
            <a:ext cx="3003550" cy="1119186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граждан,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пострадавших от политических репрессий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1714488"/>
            <a:ext cx="3357553" cy="12414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–491,0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510,0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–529,8 тыс.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2021 г.-108,0%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071810"/>
            <a:ext cx="9109075" cy="36703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изготовление и ремонт зубных протезов;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территории Ростовской области независимо от места регистрации на всех видах городского  пассажирского транспорта (кроме такси), на автомобильном транспорте общего пользования (кроме такси) пригородных и внутрирайонных маршрутов;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проезд на железнодорожном водном транспорте природного сообщения и автомобильном транспорте пригородного межмуниципального сообщения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расходов: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жилого помещения и коммунальных услуг в размере 50%;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установку телефона;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проезда по территории РФ труда и обратно один раз в год.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400" dirty="0"/>
          </a:p>
        </p:txBody>
      </p:sp>
      <p:pic>
        <p:nvPicPr>
          <p:cNvPr id="10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75778" name="Picture 2" descr="C:\Users\Moskalenko\Desktop\foto_101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268760"/>
            <a:ext cx="2664296" cy="1764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2" y="428604"/>
            <a:ext cx="685777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обслуживание граждан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214422"/>
            <a:ext cx="8750300" cy="18716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финансовое обеспечение выполнения МБУ «Центр социального обслуживания населения Зимовниковского района» будет направлено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150798.3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157985.5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–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167964.8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тыс. рублей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к 202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г.- 10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,0%</a:t>
            </a:r>
          </a:p>
        </p:txBody>
      </p:sp>
      <p:pic>
        <p:nvPicPr>
          <p:cNvPr id="7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8" y="0"/>
            <a:ext cx="1000132" cy="118197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pic>
        <p:nvPicPr>
          <p:cNvPr id="76802" name="Picture 2" descr="C:\Users\Moskalenko\Desktop\IMG_6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68960"/>
            <a:ext cx="3096344" cy="2322258"/>
          </a:xfrm>
          <a:prstGeom prst="rect">
            <a:avLst/>
          </a:prstGeom>
          <a:noFill/>
        </p:spPr>
      </p:pic>
      <p:pic>
        <p:nvPicPr>
          <p:cNvPr id="76803" name="Picture 3" descr="C:\Users\Moskalenko\Desktop\SAM_16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712" y="4797152"/>
            <a:ext cx="2592288" cy="1944216"/>
          </a:xfrm>
          <a:prstGeom prst="rect">
            <a:avLst/>
          </a:prstGeom>
          <a:noFill/>
        </p:spPr>
      </p:pic>
      <p:pic>
        <p:nvPicPr>
          <p:cNvPr id="76804" name="Picture 4" descr="C:\Users\Moskalenko\Desktop\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95509"/>
            <a:ext cx="3312368" cy="1862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259144" cy="936104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Расходы бюджета на физическую культуру и спорт  в 2023-2025 годах.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40768"/>
            <a:ext cx="7282008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682" name="Picture 2" descr="C:\Users\Moskalenko\Desktop\1614673671_81-p-fon-dlya-sportivnikh-sorevnovanii-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568" y="4797152"/>
            <a:ext cx="3328424" cy="2060849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5048" y="1412776"/>
          <a:ext cx="8568952" cy="2406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6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962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2023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2024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2025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1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Массовый спорт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Расходы на обеспечение деятельности (оказание услуг) муниципальных учреждений </a:t>
                      </a:r>
                      <a:r>
                        <a:rPr kumimoji="0" lang="ru-RU" sz="140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Зимовниковского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района в рамках подпрограммы "Развитие дополнительного образования" муниципальной программы </a:t>
                      </a:r>
                      <a:r>
                        <a:rPr kumimoji="0" lang="ru-RU" sz="1400" kern="1200" dirty="0" err="1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Зимовниковского</a:t>
                      </a:r>
                      <a:r>
                        <a:rPr kumimoji="0" lang="ru-RU" sz="14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района "Развитие образования" (Субсидии бюджетным учреждениям)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4984,9</a:t>
                      </a:r>
                    </a:p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17147,8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4774,0</a:t>
                      </a:r>
                    </a:p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17535,7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4808,2</a:t>
                      </a:r>
                    </a:p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17688,9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683" name="Picture 3" descr="C:\Users\Moskalenko\Desktop\1635269786_26-papik-pro-p-den-sporta-kartinki-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496" y="4149080"/>
            <a:ext cx="2253618" cy="1962437"/>
          </a:xfrm>
          <a:prstGeom prst="rect">
            <a:avLst/>
          </a:prstGeom>
          <a:noFill/>
        </p:spPr>
      </p:pic>
      <p:pic>
        <p:nvPicPr>
          <p:cNvPr id="71684" name="Picture 4" descr="C:\Users\Moskalenko\Desktop\1635269757_12-papik-pro-p-den-sporta-kartinki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7603" y="4175702"/>
            <a:ext cx="3576397" cy="2682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69" y="0"/>
            <a:ext cx="1000132" cy="11819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0"/>
            <a:ext cx="578647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780928"/>
            <a:ext cx="58527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пасибо за внимание!</a:t>
            </a:r>
          </a:p>
        </p:txBody>
      </p:sp>
      <p:pic>
        <p:nvPicPr>
          <p:cNvPr id="7" name="Picture 11" descr="Картинки по запросу комбайнёр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000636"/>
            <a:ext cx="2071703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Картинки по запросу бюдж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928670"/>
            <a:ext cx="200647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Картинки по запросу налог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091862"/>
            <a:ext cx="2071702" cy="155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9" descr="C:\Documents and Settings\sekretar1\Рабочий стол\sz_logo.jpg"/>
          <p:cNvPicPr>
            <a:picLocks noChangeAspect="1" noChangeArrowheads="1"/>
          </p:cNvPicPr>
          <p:nvPr/>
        </p:nvPicPr>
        <p:blipFill>
          <a:blip r:embed="rId6" cstate="print"/>
          <a:srcRect l="21627" r="20337"/>
          <a:stretch>
            <a:fillRect/>
          </a:stretch>
        </p:blipFill>
        <p:spPr bwMode="auto">
          <a:xfrm>
            <a:off x="0" y="2251636"/>
            <a:ext cx="2071670" cy="2404128"/>
          </a:xfrm>
          <a:prstGeom prst="rect">
            <a:avLst/>
          </a:prstGeom>
          <a:noFill/>
        </p:spPr>
      </p:pic>
      <p:pic>
        <p:nvPicPr>
          <p:cNvPr id="11" name="Picture 22" descr="Картинки по запросу здравоохран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928670"/>
            <a:ext cx="1857388" cy="136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5" descr="Картинки по запросу Сельское хозяйств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929198"/>
            <a:ext cx="2928958" cy="166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Картинки по запросу обеспечение жильём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60" y="785794"/>
            <a:ext cx="2019617" cy="150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Картинки по запросу диаграмма в верх"/>
          <p:cNvPicPr>
            <a:picLocks noChangeAspect="1" noChangeArrowheads="1"/>
          </p:cNvPicPr>
          <p:nvPr/>
        </p:nvPicPr>
        <p:blipFill>
          <a:blip r:embed="rId10" cstate="print"/>
          <a:srcRect l="8891" t="4762" r="15538" b="9524"/>
          <a:stretch>
            <a:fillRect/>
          </a:stretch>
        </p:blipFill>
        <p:spPr bwMode="auto">
          <a:xfrm>
            <a:off x="7286644" y="2357430"/>
            <a:ext cx="1714512" cy="1815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408044"/>
            <a:ext cx="1944216" cy="19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829278"/>
            <a:ext cx="2483768" cy="202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2564668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44208" y="2348880"/>
            <a:ext cx="2699792" cy="227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C:\Users\Moskalenko\Desktop\img1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" y="2060848"/>
            <a:ext cx="6396203" cy="47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571480"/>
            <a:ext cx="81439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Меры, принимаемые для обеспечения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сбалансированности бюджета Зимовниковского района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428736"/>
            <a:ext cx="8001056" cy="10374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План мероприятий по росту доходного потенциала муниципального образования « </a:t>
            </a:r>
            <a:r>
              <a:rPr lang="ru-RU" sz="1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Зимовниковский</a:t>
            </a:r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район»,оптимизации расходов  местного бюджета  и сокращению муниципального долга </a:t>
            </a:r>
            <a:r>
              <a:rPr lang="ru-RU" sz="16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Зимовниковского</a:t>
            </a:r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района до 2024 года (распоряжение главы Администрации Зимовниковского района от 16.10.2018 № 532)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492896"/>
            <a:ext cx="6120680" cy="7932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Проведение взвешенной долговой политики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3356992"/>
            <a:ext cx="8172400" cy="936104"/>
          </a:xfrm>
          <a:prstGeom prst="rect">
            <a:avLst/>
          </a:prstGeom>
          <a:solidFill>
            <a:srgbClr val="339933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/>
              <a:t>Безусловное исполнение действующих расходных обязательств,</a:t>
            </a:r>
          </a:p>
          <a:p>
            <a:r>
              <a:rPr lang="ru-RU" sz="1600" b="1" dirty="0"/>
              <a:t>в том числе с учетом их </a:t>
            </a:r>
            <a:r>
              <a:rPr lang="ru-RU" sz="1600" b="1" dirty="0" err="1"/>
              <a:t>приоритизации</a:t>
            </a:r>
            <a:r>
              <a:rPr lang="ru-RU" sz="1600" b="1" dirty="0"/>
              <a:t> и повышения</a:t>
            </a:r>
          </a:p>
          <a:p>
            <a:r>
              <a:rPr lang="ru-RU" sz="1600" b="1" dirty="0"/>
              <a:t>эффективности использования финансовых ресурсов</a:t>
            </a:r>
            <a:endParaRPr lang="ru-RU" sz="1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4293097"/>
            <a:ext cx="6120680" cy="936104"/>
          </a:xfrm>
          <a:prstGeom prst="rect">
            <a:avLst/>
          </a:prstGeom>
          <a:solidFill>
            <a:srgbClr val="A2F8E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Внутренний муниципальный финансовый  контроль </a:t>
            </a:r>
          </a:p>
        </p:txBody>
      </p:sp>
      <p:pic>
        <p:nvPicPr>
          <p:cNvPr id="15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  <p:sp>
        <p:nvSpPr>
          <p:cNvPr id="21" name="Нашивка 20"/>
          <p:cNvSpPr/>
          <p:nvPr/>
        </p:nvSpPr>
        <p:spPr>
          <a:xfrm>
            <a:off x="0" y="1556792"/>
            <a:ext cx="1059680" cy="988688"/>
          </a:xfrm>
          <a:prstGeom prst="chevr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0" y="3356992"/>
            <a:ext cx="1024184" cy="988688"/>
          </a:xfrm>
          <a:prstGeom prst="chevr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85794"/>
            <a:ext cx="83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Показатели прогноза  социально-экономического развития Зимовниковского района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2000240"/>
            <a:ext cx="2714644" cy="5000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2500306"/>
            <a:ext cx="2714644" cy="14287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постоянного населения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(среднегодовая), тыс. человек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3929066"/>
            <a:ext cx="2714644" cy="135732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Среднемесячная зарплата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 предыдущему году), 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1472" y="5286388"/>
            <a:ext cx="2714644" cy="114300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регистрируемой безработицы,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6116" y="2000240"/>
            <a:ext cx="1428760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</a:p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000240"/>
            <a:ext cx="1285884" cy="500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2022 оценка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00760" y="1729849"/>
            <a:ext cx="2643206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2143116"/>
            <a:ext cx="785818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58016" y="2143116"/>
            <a:ext cx="928694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858148" y="2143116"/>
            <a:ext cx="785818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39933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57752" y="2714620"/>
            <a:ext cx="928694" cy="11430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34,2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35896" y="4005064"/>
            <a:ext cx="928694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107,6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71868" y="5357826"/>
            <a:ext cx="928694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0,9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71868" y="2714620"/>
            <a:ext cx="928694" cy="11430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34,7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932040" y="4005064"/>
            <a:ext cx="928694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111,3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857752" y="5357826"/>
            <a:ext cx="928694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0,6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00760" y="2714620"/>
            <a:ext cx="785818" cy="11430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34,0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29454" y="2714620"/>
            <a:ext cx="785818" cy="11430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34,0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58148" y="2714620"/>
            <a:ext cx="785818" cy="11430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33,9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00760" y="5357826"/>
            <a:ext cx="785818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929454" y="5357826"/>
            <a:ext cx="785818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929586" y="5357826"/>
            <a:ext cx="714380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00760" y="4000504"/>
            <a:ext cx="785818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111,4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29454" y="4000504"/>
            <a:ext cx="785818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111,4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858148" y="4000504"/>
            <a:ext cx="785818" cy="10715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108,7</a:t>
            </a:r>
          </a:p>
        </p:txBody>
      </p:sp>
      <p:pic>
        <p:nvPicPr>
          <p:cNvPr id="32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81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Показатели прогноза социально-экономического развития Зимовниковского района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57488" y="4071942"/>
            <a:ext cx="78581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4323,0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86050" y="5786454"/>
            <a:ext cx="857256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2507,7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0" y="1357298"/>
            <a:ext cx="9144000" cy="5500702"/>
            <a:chOff x="357158" y="1357298"/>
            <a:chExt cx="8358246" cy="435771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357158" y="1785926"/>
              <a:ext cx="1857388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Показатель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57158" y="2214554"/>
              <a:ext cx="1857388" cy="10715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Совокупный объём отпускаемых товаров, работ и услуг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58" y="3286124"/>
              <a:ext cx="1857388" cy="128588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Прибыль прибыльных предприятий </a:t>
              </a:r>
            </a:p>
            <a:p>
              <a:pPr algn="ctr"/>
              <a:r>
                <a:rPr lang="ru-RU" sz="1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(в действующих ценах)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57158" y="4572008"/>
              <a:ext cx="1857388" cy="114300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Фонд заработной платы </a:t>
              </a:r>
            </a:p>
            <a:p>
              <a:pPr algn="ctr"/>
              <a:r>
                <a:rPr lang="ru-RU" sz="1400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(в действующих ценах)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214546" y="1785926"/>
              <a:ext cx="714380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2021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отчёт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928926" y="1785926"/>
              <a:ext cx="785818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2022 оценка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214546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424,6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214546" y="3511933"/>
              <a:ext cx="676228" cy="48857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3597,0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214546" y="4857760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2251,6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928926" y="2571744"/>
              <a:ext cx="785818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804,9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714744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162,7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714744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120,2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714744" y="4857760"/>
              <a:ext cx="785818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111,4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429124" y="1357298"/>
              <a:ext cx="4143404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Прогноз</a:t>
              </a:r>
              <a:endParaRPr lang="ru-RU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429124" y="1785926"/>
              <a:ext cx="714380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143504" y="1785926"/>
              <a:ext cx="714380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Темп роста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857884" y="1785926"/>
              <a:ext cx="642942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2024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500826" y="1785926"/>
              <a:ext cx="714380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Темп роста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7215206" y="1785926"/>
              <a:ext cx="642942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2025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858148" y="1785926"/>
              <a:ext cx="714380" cy="4092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Темп роста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429124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904,9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5143504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103,1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5857884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978,5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572264" y="2571744"/>
              <a:ext cx="642942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103,4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286644" y="3500438"/>
              <a:ext cx="642942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5721,5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7858148" y="2571744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103,6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4429124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4870,2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143504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112,6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857884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5278,2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6572264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108,4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215206" y="2571744"/>
              <a:ext cx="642942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1054,8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929586" y="3500438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108,4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500562" y="4857760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2802,8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5214942" y="4857760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111,8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918507" y="4881027"/>
              <a:ext cx="78020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3133,0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6643702" y="4857760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111,8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358082" y="4857760"/>
              <a:ext cx="642942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3414,3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8001024" y="4857760"/>
              <a:ext cx="714380" cy="50006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109,0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714744" y="1785926"/>
              <a:ext cx="714380" cy="4286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Темп  роста</a:t>
              </a:r>
            </a:p>
          </p:txBody>
        </p:sp>
      </p:grpSp>
      <p:pic>
        <p:nvPicPr>
          <p:cNvPr id="49" name="Picture 2" descr="Картинки по запросу герб администрация зимовниковского рай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2" y="0"/>
            <a:ext cx="785818" cy="928694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2357422" y="0"/>
            <a:ext cx="578647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>
                <a:ln w="18415" cmpd="sng">
                  <a:solidFill>
                    <a:schemeClr val="tx1"/>
                  </a:solidFill>
                  <a:prstDash val="solid"/>
                </a:ln>
              </a:rPr>
              <a:t>Администрация Зимовниковского района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6757</TotalTime>
  <Words>4457</Words>
  <Application>Microsoft Office PowerPoint</Application>
  <PresentationFormat>Экран (4:3)</PresentationFormat>
  <Paragraphs>948</Paragraphs>
  <Slides>64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5" baseType="lpstr">
      <vt:lpstr>Arial</vt:lpstr>
      <vt:lpstr>Arial Narrow</vt:lpstr>
      <vt:lpstr>Calibri</vt:lpstr>
      <vt:lpstr>Constantia</vt:lpstr>
      <vt:lpstr>Franklin Gothic Book</vt:lpstr>
      <vt:lpstr>Palatino Linotype</vt:lpstr>
      <vt:lpstr>Times New Roman</vt:lpstr>
      <vt:lpstr>Wingdings</vt:lpstr>
      <vt:lpstr>Wingdings 2</vt:lpstr>
      <vt:lpstr>Поток</vt:lpstr>
      <vt:lpstr>Worksheet</vt:lpstr>
      <vt:lpstr>Презентация PowerPoint</vt:lpstr>
      <vt:lpstr>Презентация PowerPoint</vt:lpstr>
      <vt:lpstr>Презентация PowerPoint</vt:lpstr>
      <vt:lpstr>Администрация Зимовниковского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Безвозмездные поступления из областного бюджета ( млн.рублей)</vt:lpstr>
      <vt:lpstr>Передача  местным бюджетам нормативов отчислений</vt:lpstr>
      <vt:lpstr>Презентация PowerPoint</vt:lpstr>
      <vt:lpstr>Основные приоритеты и подходы к формированию расходов местного бюджета на 2022-2024 годы </vt:lpstr>
      <vt:lpstr>Администрация Зимовниковского района</vt:lpstr>
      <vt:lpstr>Презентация PowerPoint</vt:lpstr>
      <vt:lpstr>Презентация PowerPoint</vt:lpstr>
      <vt:lpstr>Расходы на общегосударственные расходы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Дорожное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получателей социальной поддержки на 2023год </vt:lpstr>
      <vt:lpstr>Структура расходов по разделу «Социальная политика» в 2023 году </vt:lpstr>
      <vt:lpstr>Презентация PowerPoint</vt:lpstr>
      <vt:lpstr>Центр социального обслуживания на дому –это учреждение, которое обеспечивает предоставление социальных услуг гражданам по месту их проживания.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на физическую культуру и спорт  в 2023-2025 годах.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807</cp:revision>
  <dcterms:modified xsi:type="dcterms:W3CDTF">2023-05-17T07:59:01Z</dcterms:modified>
</cp:coreProperties>
</file>