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264" r:id="rId2"/>
    <p:sldId id="274" r:id="rId3"/>
    <p:sldId id="317" r:id="rId4"/>
    <p:sldId id="359" r:id="rId5"/>
    <p:sldId id="360" r:id="rId6"/>
    <p:sldId id="361" r:id="rId7"/>
    <p:sldId id="373" r:id="rId8"/>
    <p:sldId id="375" r:id="rId9"/>
    <p:sldId id="376" r:id="rId10"/>
    <p:sldId id="335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CC1"/>
    <a:srgbClr val="A4D76B"/>
    <a:srgbClr val="037106"/>
    <a:srgbClr val="4706CA"/>
    <a:srgbClr val="FF0000"/>
    <a:srgbClr val="33CC33"/>
    <a:srgbClr val="CCFFFF"/>
    <a:srgbClr val="FB81C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32" autoAdjust="0"/>
    <p:restoredTop sz="93772" autoAdjust="0"/>
  </p:normalViewPr>
  <p:slideViewPr>
    <p:cSldViewPr>
      <p:cViewPr varScale="1">
        <p:scale>
          <a:sx n="107" d="100"/>
          <a:sy n="107" d="100"/>
        </p:scale>
        <p:origin x="133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6.2012823959020904E-3"/>
                  <c:y val="-3.957256430030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9-4A47-A31F-169FBF959896}"/>
                </c:ext>
              </c:extLst>
            </c:dLbl>
            <c:dLbl>
              <c:idx val="1"/>
              <c:layout>
                <c:manualLayout>
                  <c:x val="9.6200444978633767E-3"/>
                  <c:y val="-2.800181891141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9-4A47-A31F-169FBF959896}"/>
                </c:ext>
              </c:extLst>
            </c:dLbl>
            <c:dLbl>
              <c:idx val="2"/>
              <c:layout>
                <c:manualLayout>
                  <c:x val="1.5503205989755209E-3"/>
                  <c:y val="-4.408463537358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9-4A47-A31F-169FBF959896}"/>
                </c:ext>
              </c:extLst>
            </c:dLbl>
            <c:dLbl>
              <c:idx val="3"/>
              <c:layout>
                <c:manualLayout>
                  <c:x val="7.7516029948776089E-3"/>
                  <c:y val="-3.223710833806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9-4A47-A31F-169FBF959896}"/>
                </c:ext>
              </c:extLst>
            </c:dLbl>
            <c:dLbl>
              <c:idx val="4"/>
              <c:layout>
                <c:manualLayout>
                  <c:x val="6.9708306978055176E-2"/>
                  <c:y val="-4.0135353648469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5407467231274"/>
                      <c:h val="7.73058562330378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99-4A47-A31F-169FBF959896}"/>
                </c:ext>
              </c:extLst>
            </c:dLbl>
            <c:dLbl>
              <c:idx val="5"/>
              <c:layout>
                <c:manualLayout>
                  <c:x val="0"/>
                  <c:y val="-0.2954667622714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9-4A47-A31F-169FBF959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8041.2</c:v>
                </c:pt>
                <c:pt idx="1">
                  <c:v>5883.8</c:v>
                </c:pt>
                <c:pt idx="2">
                  <c:v>11211.8</c:v>
                </c:pt>
                <c:pt idx="3">
                  <c:v>5983.5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99-4A47-A31F-169FBF9598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829632"/>
        <c:axId val="99831168"/>
        <c:axId val="0"/>
      </c:bar3DChart>
      <c:catAx>
        <c:axId val="99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31168"/>
        <c:crosses val="autoZero"/>
        <c:auto val="1"/>
        <c:lblAlgn val="ctr"/>
        <c:lblOffset val="100"/>
        <c:noMultiLvlLbl val="0"/>
      </c:catAx>
      <c:valAx>
        <c:axId val="998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7-4C36-9CDA-42B7D10B4882}"/>
                </c:ext>
              </c:extLst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1282.3</c:v>
                </c:pt>
                <c:pt idx="1">
                  <c:v>0</c:v>
                </c:pt>
                <c:pt idx="2">
                  <c:v>3006.7</c:v>
                </c:pt>
                <c:pt idx="3">
                  <c:v>894.9</c:v>
                </c:pt>
                <c:pt idx="4">
                  <c:v>1.7</c:v>
                </c:pt>
                <c:pt idx="5">
                  <c:v>12.4</c:v>
                </c:pt>
                <c:pt idx="6">
                  <c:v>785.5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7-4C36-9CDA-42B7D10B4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38432"/>
        <c:axId val="110744704"/>
      </c:lineChart>
      <c:catAx>
        <c:axId val="11073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110744704"/>
        <c:crosses val="autoZero"/>
        <c:auto val="1"/>
        <c:lblAlgn val="ctr"/>
        <c:lblOffset val="100"/>
        <c:noMultiLvlLbl val="0"/>
      </c:catAx>
      <c:valAx>
        <c:axId val="1107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738432"/>
        <c:crosses val="autoZero"/>
        <c:crossBetween val="between"/>
      </c:valAx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1083611429453308"/>
          <c:h val="0.93527635310243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bubble3D val="0"/>
            <c:spPr>
              <a:solidFill>
                <a:srgbClr val="E4287D"/>
              </a:solidFill>
            </c:spPr>
            <c:extLst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77E-2"/>
                  <c:y val="-5.00463188493764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- 1282,3 тыс.рублей</c:v>
                </c:pt>
                <c:pt idx="1">
                  <c:v>Налоги на совокупный доход - 894,9 тыс.рублей</c:v>
                </c:pt>
                <c:pt idx="2">
                  <c:v>Налог на имущество - 3006,7 тыс.рублей </c:v>
                </c:pt>
                <c:pt idx="3">
                  <c:v>Госпошлина - 1,7 тыс.рублей</c:v>
                </c:pt>
                <c:pt idx="4">
                  <c:v>Доходы от использования имущества - 757,4 тыс.рублей</c:v>
                </c:pt>
                <c:pt idx="5">
                  <c:v>Штрафы - 12,0 тыс.рублей</c:v>
                </c:pt>
                <c:pt idx="6">
                  <c:v>Доходы от оказания платных услуг (работ) и компенсации затрат государства - 20,9 тыс.рублей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1282.3</c:v>
                </c:pt>
                <c:pt idx="1">
                  <c:v>894.9</c:v>
                </c:pt>
                <c:pt idx="2">
                  <c:v>3006.7</c:v>
                </c:pt>
                <c:pt idx="3">
                  <c:v>1.7</c:v>
                </c:pt>
                <c:pt idx="4">
                  <c:v>757.4</c:v>
                </c:pt>
                <c:pt idx="5">
                  <c:v>12</c:v>
                </c:pt>
                <c:pt idx="6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48605257390605"/>
          <c:y val="3.118907561403712E-2"/>
          <c:w val="0.4751394742609395"/>
          <c:h val="0.9443052221177908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26.07.2021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2020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41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3214686"/>
            <a:ext cx="4500594" cy="33575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28808" t="47727" r="44784" b="27273"/>
          <a:stretch>
            <a:fillRect/>
          </a:stretch>
        </p:blipFill>
        <p:spPr bwMode="auto">
          <a:xfrm>
            <a:off x="509558" y="3214686"/>
            <a:ext cx="3214710" cy="3357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2020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26" y="1571612"/>
            <a:ext cx="8644030" cy="5286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8947,1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тыс.рублей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1628800"/>
            <a:ext cx="2448272" cy="13364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(4752,5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2708920"/>
            <a:ext cx="1985444" cy="151216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культуры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(3277,6 тыс.руб.)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3081656"/>
            <a:ext cx="1857387" cy="949885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политика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(141,0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936" y="5429264"/>
            <a:ext cx="2160240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качественными жилищно-коммунальными услугами населения Камышевского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(468,8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76272" y="4147914"/>
            <a:ext cx="2160240" cy="136931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(15,5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57290" y="4525362"/>
            <a:ext cx="1710504" cy="16182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(270,7 тыс.руб.)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C8DBC-8A08-4C8F-A8BD-7D72701255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000980"/>
            <a:ext cx="1512168" cy="760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64852"/>
            <a:ext cx="1285884" cy="821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5953C4-A63A-4D23-AAEB-E46527BB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3" y="2987974"/>
            <a:ext cx="1262135" cy="8082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322" y="4464852"/>
            <a:ext cx="1567628" cy="84803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7B25149-C1EF-49BD-BCE1-3D451898F340}"/>
              </a:ext>
            </a:extLst>
          </p:cNvPr>
          <p:cNvSpPr/>
          <p:nvPr/>
        </p:nvSpPr>
        <p:spPr>
          <a:xfrm>
            <a:off x="5954972" y="2117245"/>
            <a:ext cx="1857387" cy="8480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(21,0 тыс. рублей)</a:t>
            </a:r>
            <a:endParaRPr lang="ru-RU" sz="1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gradFill flip="none" rotWithShape="1">
            <a:gsLst>
              <a:gs pos="0">
                <a:srgbClr val="4706CA">
                  <a:shade val="30000"/>
                  <a:satMod val="115000"/>
                </a:srgbClr>
              </a:gs>
              <a:gs pos="50000">
                <a:srgbClr val="4706CA">
                  <a:shade val="67500"/>
                  <a:satMod val="115000"/>
                </a:srgbClr>
              </a:gs>
              <a:gs pos="100000">
                <a:srgbClr val="4706C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bg1"/>
                </a:solidFill>
              </a:rPr>
              <a:t>,</a:t>
            </a:r>
            <a:r>
              <a:rPr lang="ru-RU" sz="2000" b="1" dirty="0">
                <a:solidFill>
                  <a:schemeClr val="bg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3" y="785794"/>
            <a:ext cx="3214710" cy="5500726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Камышевского сельского поселения Зимовниковского района на основе муниципальных программ Камышевского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Администрацией Камышевского сельского поселения 7 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2020 году 8947,1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83,7 процента всех расходов бюджета Камышевского сельского поселения Зимовниковского района.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Обеспечение сбалансированности  бюджета Камышевского сельского поселения Зимовниковского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928670"/>
            <a:ext cx="4857816" cy="5429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Бюджету Камышевского сельского поселения Зимовниковского района предоставлено 1753,9 тыс. рублей безвозмездных поступлений из бюджетов других уровней (уменьшение к 2019 году на 835,9 тыс. рублей или 191,1 %).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Просроченная кредиторская задолженность по расходам бюджета Камышевского сельского поселения Зимовниковского района на 01.01.2021 года недопущена.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Муниципальный долг на 01.01.2021 года отсутствует.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Бюджет Камышевского сельского поселения Зимовниковского района исполнен с дефицитом в сумме 1651,4 тыс.руб.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143932" cy="124142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Камышевского сельского поселения                   </a:t>
            </a: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 района</a:t>
            </a:r>
            <a:endParaRPr lang="ru-RU" sz="1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932966"/>
              </p:ext>
            </p:extLst>
          </p:nvPr>
        </p:nvGraphicFramePr>
        <p:xfrm>
          <a:off x="251520" y="1384277"/>
          <a:ext cx="8392446" cy="490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6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400" b="1" dirty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>
                <a:latin typeface="Book Antiqua" pitchFamily="18" charset="0"/>
                <a:cs typeface="Arial" charset="0"/>
              </a:rPr>
            </a:br>
            <a:r>
              <a:rPr lang="ru-RU" altLang="ru-RU" sz="2400" b="1" dirty="0">
                <a:latin typeface="Book Antiqua" pitchFamily="18" charset="0"/>
                <a:cs typeface="Arial" charset="0"/>
              </a:rPr>
              <a:t>в бюджет Камышевского сельского поселения Зимовниковского района</a:t>
            </a:r>
            <a:endParaRPr lang="ru-RU" sz="2400" dirty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0284812"/>
              </p:ext>
            </p:extLst>
          </p:nvPr>
        </p:nvGraphicFramePr>
        <p:xfrm>
          <a:off x="538724" y="1468415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2020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4826982"/>
              </p:ext>
            </p:extLst>
          </p:nvPr>
        </p:nvGraphicFramePr>
        <p:xfrm>
          <a:off x="107504" y="1157286"/>
          <a:ext cx="8915982" cy="570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3354170"/>
            <a:ext cx="4000528" cy="646331"/>
          </a:xfrm>
          <a:prstGeom prst="trapezoid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оборона – 231,1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4027980"/>
            <a:ext cx="4588562" cy="758340"/>
          </a:xfrm>
          <a:prstGeom prst="trapezoid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21,0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456740"/>
            <a:ext cx="5715040" cy="554149"/>
          </a:xfrm>
          <a:prstGeom prst="trapezoi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3277,6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6036490"/>
            <a:ext cx="6286544" cy="607219"/>
          </a:xfrm>
          <a:prstGeom prst="trapezoi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4973,5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607988" y="2445776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2,5 %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53,0 %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3979345"/>
            <a:ext cx="1677844" cy="642942"/>
          </a:xfrm>
          <a:prstGeom prst="wedgeEllipseCallout">
            <a:avLst>
              <a:gd name="adj1" fmla="val -45878"/>
              <a:gd name="adj2" fmla="val 11592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8,0 %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855332" y="3283138"/>
            <a:ext cx="1150917" cy="1443037"/>
          </a:xfrm>
          <a:prstGeom prst="wedgeEllipseCallout">
            <a:avLst>
              <a:gd name="adj1" fmla="val -32905"/>
              <a:gd name="adj2" fmla="val 7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0,2 %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453697" y="4373727"/>
            <a:ext cx="955152" cy="1450975"/>
          </a:xfrm>
          <a:prstGeom prst="wedgeEllipseCallout">
            <a:avLst>
              <a:gd name="adj1" fmla="val -66195"/>
              <a:gd name="adj2" fmla="val 65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34,9 %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2020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786320"/>
            <a:ext cx="5143536" cy="642942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739,4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2740512"/>
            <a:ext cx="3384375" cy="613657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68,2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3" y="2130761"/>
            <a:ext cx="719005" cy="15283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0,7 %</a:t>
            </a:r>
          </a:p>
        </p:txBody>
      </p:sp>
      <p:sp>
        <p:nvSpPr>
          <p:cNvPr id="12" name="Трапеция 11">
            <a:extLst>
              <a:ext uri="{FF2B5EF4-FFF2-40B4-BE49-F238E27FC236}">
                <a16:creationId xmlns:a16="http://schemas.microsoft.com/office/drawing/2014/main" id="{8D399770-4A85-4987-9498-504200832A6C}"/>
              </a:ext>
            </a:extLst>
          </p:cNvPr>
          <p:cNvSpPr/>
          <p:nvPr/>
        </p:nvSpPr>
        <p:spPr>
          <a:xfrm>
            <a:off x="3425666" y="2112442"/>
            <a:ext cx="2704675" cy="575192"/>
          </a:xfrm>
          <a:prstGeom prst="trapezoid">
            <a:avLst/>
          </a:prstGeom>
          <a:solidFill>
            <a:srgbClr val="96D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Охрана окружающей среды – 6,1 тыс. рублей</a:t>
            </a:r>
          </a:p>
        </p:txBody>
      </p:sp>
      <p:sp>
        <p:nvSpPr>
          <p:cNvPr id="26" name="Трапеция 25">
            <a:extLst>
              <a:ext uri="{FF2B5EF4-FFF2-40B4-BE49-F238E27FC236}">
                <a16:creationId xmlns:a16="http://schemas.microsoft.com/office/drawing/2014/main" id="{4814936C-DBED-4D05-A6AF-6AE99F65B820}"/>
              </a:ext>
            </a:extLst>
          </p:cNvPr>
          <p:cNvSpPr/>
          <p:nvPr/>
        </p:nvSpPr>
        <p:spPr>
          <a:xfrm>
            <a:off x="3707904" y="1262775"/>
            <a:ext cx="2160240" cy="81229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Межбюджетные трансферты общего характера бюджетной системы Российской Федерации-53,4 тыс. рублей</a:t>
            </a:r>
          </a:p>
        </p:txBody>
      </p:sp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id="{0EEF3CE0-A7F1-4E5E-AD25-4879C77DC8EE}"/>
              </a:ext>
            </a:extLst>
          </p:cNvPr>
          <p:cNvSpPr/>
          <p:nvPr/>
        </p:nvSpPr>
        <p:spPr>
          <a:xfrm>
            <a:off x="6085146" y="1738160"/>
            <a:ext cx="1201498" cy="612648"/>
          </a:xfrm>
          <a:prstGeom prst="wedgeEllipseCallout">
            <a:avLst>
              <a:gd name="adj1" fmla="val -46149"/>
              <a:gd name="adj2" fmla="val 68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0,1 %</a:t>
            </a:r>
          </a:p>
        </p:txBody>
      </p:sp>
      <p:sp>
        <p:nvSpPr>
          <p:cNvPr id="28" name="Облачко с текстом: овальное 27">
            <a:extLst>
              <a:ext uri="{FF2B5EF4-FFF2-40B4-BE49-F238E27FC236}">
                <a16:creationId xmlns:a16="http://schemas.microsoft.com/office/drawing/2014/main" id="{E5AA8893-8AC8-433B-BDF0-A6225E51DA32}"/>
              </a:ext>
            </a:extLst>
          </p:cNvPr>
          <p:cNvSpPr/>
          <p:nvPr/>
        </p:nvSpPr>
        <p:spPr>
          <a:xfrm>
            <a:off x="2123728" y="1047830"/>
            <a:ext cx="1196912" cy="508792"/>
          </a:xfrm>
          <a:prstGeom prst="wedgeEllipseCallout">
            <a:avLst>
              <a:gd name="adj1" fmla="val 89294"/>
              <a:gd name="adj2" fmla="val 77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0,6 %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483768" y="188641"/>
            <a:ext cx="6535342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Исполнение  по разделу 04 «Национальная экономика» за 2020 год в сумме </a:t>
            </a:r>
            <a:br>
              <a:rPr lang="ru-RU" sz="2400" dirty="0"/>
            </a:br>
            <a:r>
              <a:rPr lang="ru-RU" sz="2400" dirty="0"/>
              <a:t>21,0 тысяч рублей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844310"/>
              </p:ext>
            </p:extLst>
          </p:nvPr>
        </p:nvGraphicFramePr>
        <p:xfrm>
          <a:off x="323528" y="2564904"/>
          <a:ext cx="5277925" cy="2394266"/>
        </p:xfrm>
        <a:graphic>
          <a:graphicData uri="http://schemas.openxmlformats.org/drawingml/2006/table">
            <a:tbl>
              <a:tblPr/>
              <a:tblGrid>
                <a:gridCol w="52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21,0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отчет по оценке рыночной стоимости об недвижимости-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x-non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 тыс. рубле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изготовление технических паспортов-16,0 тыс. рублей.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Содержимое 5" descr="bashnya-rozhnovskogo-1.jpg">
            <a:extLst>
              <a:ext uri="{FF2B5EF4-FFF2-40B4-BE49-F238E27FC236}">
                <a16:creationId xmlns:a16="http://schemas.microsoft.com/office/drawing/2014/main" id="{405D3788-61C5-4034-AFC0-EC09BC26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844824"/>
            <a:ext cx="2973669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user\Desktop\фото\imageQGMIPD7C.jpg">
            <a:extLst>
              <a:ext uri="{FF2B5EF4-FFF2-40B4-BE49-F238E27FC236}">
                <a16:creationId xmlns:a16="http://schemas.microsoft.com/office/drawing/2014/main" id="{2833F10E-7A24-4C17-9DBF-534AA509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2" y="40578"/>
            <a:ext cx="2466456" cy="218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Исполнение расходов по разделу 05 «Жилищно-коммунальное хозяйство» за 2020 год.</a:t>
            </a:r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5040560" cy="136815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ru-RU" sz="2900" dirty="0"/>
              <a:t>Расход составил 739,4</a:t>
            </a:r>
            <a:r>
              <a:rPr lang="ru-RU" sz="2900" b="1" dirty="0"/>
              <a:t> </a:t>
            </a:r>
            <a:r>
              <a:rPr lang="ru-RU" sz="2900" dirty="0"/>
              <a:t>тыс. рублей</a:t>
            </a:r>
          </a:p>
          <a:p>
            <a:pPr eaLnBrk="1" hangingPunct="1">
              <a:defRPr/>
            </a:pPr>
            <a:endParaRPr lang="ru-RU" sz="2900" dirty="0"/>
          </a:p>
          <a:p>
            <a:pPr eaLnBrk="1" hangingPunct="1">
              <a:defRPr/>
            </a:pPr>
            <a:r>
              <a:rPr lang="ru-RU" sz="2900" b="1" i="1" dirty="0"/>
              <a:t>739,4 тыс. рублей</a:t>
            </a:r>
            <a:r>
              <a:rPr lang="ru-RU" sz="2900" dirty="0"/>
              <a:t>         Благоустройство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2"/>
          <a:srcRect l="17187" t="7706"/>
          <a:stretch>
            <a:fillRect/>
          </a:stretch>
        </p:blipFill>
        <p:spPr>
          <a:xfrm>
            <a:off x="5076056" y="3235409"/>
            <a:ext cx="3903242" cy="334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дет.jpg">
            <a:extLst>
              <a:ext uri="{FF2B5EF4-FFF2-40B4-BE49-F238E27FC236}">
                <a16:creationId xmlns:a16="http://schemas.microsoft.com/office/drawing/2014/main" id="{825690A8-D18C-4241-B93D-33F1D19C99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84784"/>
            <a:ext cx="3168352" cy="14702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52f0ba.jpg">
            <a:extLst>
              <a:ext uri="{FF2B5EF4-FFF2-40B4-BE49-F238E27FC236}">
                <a16:creationId xmlns:a16="http://schemas.microsoft.com/office/drawing/2014/main" id="{D8CC460F-F1EB-4686-9E2E-70290045A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312369" cy="33524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4142</TotalTime>
  <Words>415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Bookman Old Style</vt:lpstr>
      <vt:lpstr>Calibri</vt:lpstr>
      <vt:lpstr>Segoe UI</vt:lpstr>
      <vt:lpstr>Times New Roman</vt:lpstr>
      <vt:lpstr>Verdana</vt:lpstr>
      <vt:lpstr>Wingdings</vt:lpstr>
      <vt:lpstr>2_Тема Office</vt:lpstr>
      <vt:lpstr>Исполнение бюджета  Камышевского сельского поселения Зимовниковского района за 2020 год</vt:lpstr>
      <vt:lpstr>Презентация PowerPoint</vt:lpstr>
      <vt:lpstr>Презентация PowerPoint</vt:lpstr>
      <vt:lpstr>Динамика собственных доходов бюджета  Камышевского сельского поселения                   Зимовниковского района</vt:lpstr>
      <vt:lpstr>Структура поступлений бюджетообразующих налогов  в бюджет Камышевского сельского поселения Зимовниковского района</vt:lpstr>
      <vt:lpstr>Структура собственных доходов бюджета  Камышевского сельского поселения Зимовниковского района в 2020 году</vt:lpstr>
      <vt:lpstr>Презентация PowerPoint</vt:lpstr>
      <vt:lpstr>Исполнение  по разделу 04 «Национальная экономика» за 2020 год в сумме  21,0 тысяч рублей</vt:lpstr>
      <vt:lpstr>Исполнение расходов по разделу 05 «Жилищно-коммунальное хозяйство» за 2020 год.</vt:lpstr>
      <vt:lpstr>Структура муниципальных программ Камышевского сельского поселения Зимовниковского района в 2020 году</vt:lpstr>
      <vt:lpstr> 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582</cp:revision>
  <dcterms:created xsi:type="dcterms:W3CDTF">2014-04-18T06:48:05Z</dcterms:created>
  <dcterms:modified xsi:type="dcterms:W3CDTF">2021-07-26T08:23:19Z</dcterms:modified>
</cp:coreProperties>
</file>